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7958" y="2632075"/>
            <a:ext cx="219608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9631" y="2614041"/>
            <a:ext cx="9952736" cy="3089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1275714"/>
            <a:ext cx="55695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Dimension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Development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527" y="2811779"/>
            <a:ext cx="2479548" cy="292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156075" marR="2032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4156075" algn="l"/>
                <a:tab pos="4156710" algn="l"/>
              </a:tabLst>
            </a:pPr>
            <a:r>
              <a:rPr spc="-50" dirty="0"/>
              <a:t>We </a:t>
            </a:r>
            <a:r>
              <a:rPr spc="-10" dirty="0"/>
              <a:t>are </a:t>
            </a:r>
            <a:r>
              <a:rPr spc="-5" dirty="0"/>
              <a:t>a </a:t>
            </a:r>
            <a:r>
              <a:rPr spc="-10" dirty="0"/>
              <a:t>small </a:t>
            </a:r>
            <a:r>
              <a:rPr spc="-15" dirty="0"/>
              <a:t>company </a:t>
            </a:r>
            <a:r>
              <a:rPr spc="-5" dirty="0"/>
              <a:t>based in Madison, WI  </a:t>
            </a:r>
            <a:r>
              <a:rPr spc="-10" dirty="0"/>
              <a:t>focusing </a:t>
            </a:r>
            <a:r>
              <a:rPr dirty="0"/>
              <a:t>on </a:t>
            </a:r>
            <a:r>
              <a:rPr spc="-20" dirty="0"/>
              <a:t>affordable </a:t>
            </a:r>
            <a:r>
              <a:rPr spc="-5" dirty="0"/>
              <a:t>housing </a:t>
            </a:r>
            <a:r>
              <a:rPr spc="-10" dirty="0"/>
              <a:t>development </a:t>
            </a:r>
            <a:r>
              <a:rPr spc="-20" dirty="0"/>
              <a:t>for  </a:t>
            </a:r>
            <a:r>
              <a:rPr spc="-10" dirty="0"/>
              <a:t>Housing </a:t>
            </a:r>
            <a:r>
              <a:rPr spc="-5" dirty="0"/>
              <a:t>Authorities, municipalities and</a:t>
            </a:r>
            <a:r>
              <a:rPr spc="65" dirty="0"/>
              <a:t> </a:t>
            </a:r>
            <a:r>
              <a:rPr spc="-15" dirty="0"/>
              <a:t>non-profits</a:t>
            </a:r>
          </a:p>
          <a:p>
            <a:pPr marL="4156075" marR="5080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4156075" algn="l"/>
                <a:tab pos="4156710" algn="l"/>
              </a:tabLst>
            </a:pPr>
            <a:r>
              <a:rPr spc="-10" dirty="0"/>
              <a:t>Our </a:t>
            </a:r>
            <a:r>
              <a:rPr spc="-5" dirty="0"/>
              <a:t>Principal </a:t>
            </a:r>
            <a:r>
              <a:rPr spc="-10" dirty="0"/>
              <a:t>Focus: </a:t>
            </a:r>
            <a:r>
              <a:rPr spc="-20" dirty="0"/>
              <a:t>affordable </a:t>
            </a:r>
            <a:r>
              <a:rPr spc="-10" dirty="0"/>
              <a:t>housing  development </a:t>
            </a:r>
            <a:r>
              <a:rPr spc="-5" dirty="0"/>
              <a:t>and </a:t>
            </a:r>
            <a:r>
              <a:rPr spc="-10" dirty="0"/>
              <a:t>preservation </a:t>
            </a:r>
            <a:r>
              <a:rPr spc="-5" dirty="0"/>
              <a:t>utilizing </a:t>
            </a:r>
            <a:r>
              <a:rPr spc="-20" dirty="0"/>
              <a:t>HUD, </a:t>
            </a:r>
            <a:r>
              <a:rPr spc="-15" dirty="0"/>
              <a:t>USDA  Rural </a:t>
            </a:r>
            <a:r>
              <a:rPr spc="-10" dirty="0"/>
              <a:t>Development </a:t>
            </a:r>
            <a:r>
              <a:rPr spc="-5" dirty="0"/>
              <a:t>and </a:t>
            </a:r>
            <a:r>
              <a:rPr spc="-20" dirty="0"/>
              <a:t>LIHTC </a:t>
            </a:r>
            <a:r>
              <a:rPr spc="-10" dirty="0"/>
              <a:t>funding</a:t>
            </a:r>
            <a:r>
              <a:rPr spc="70" dirty="0"/>
              <a:t> </a:t>
            </a:r>
            <a:r>
              <a:rPr spc="-10" dirty="0"/>
              <a:t>sources</a:t>
            </a:r>
          </a:p>
          <a:p>
            <a:pPr marL="4156075" marR="641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4156075" algn="l"/>
                <a:tab pos="4156710" algn="l"/>
              </a:tabLst>
            </a:pPr>
            <a:r>
              <a:rPr spc="-10" dirty="0"/>
              <a:t>Our </a:t>
            </a:r>
            <a:r>
              <a:rPr spc="-5" dirty="0"/>
              <a:t>primary </a:t>
            </a:r>
            <a:r>
              <a:rPr spc="-10" dirty="0"/>
              <a:t>roles are </a:t>
            </a:r>
            <a:r>
              <a:rPr spc="-5" dirty="0"/>
              <a:t>as Co </a:t>
            </a:r>
            <a:r>
              <a:rPr spc="-25" dirty="0"/>
              <a:t>Developer, </a:t>
            </a:r>
            <a:r>
              <a:rPr spc="-10" dirty="0"/>
              <a:t>Consultant,  </a:t>
            </a:r>
            <a:r>
              <a:rPr spc="-5" dirty="0"/>
              <a:t>or </a:t>
            </a:r>
            <a:r>
              <a:rPr spc="-10" dirty="0"/>
              <a:t>combination </a:t>
            </a:r>
            <a:r>
              <a:rPr spc="-20" dirty="0"/>
              <a:t>for </a:t>
            </a:r>
            <a:r>
              <a:rPr spc="-10" dirty="0"/>
              <a:t>Housing </a:t>
            </a:r>
            <a:r>
              <a:rPr spc="-5" dirty="0"/>
              <a:t>Authorities and </a:t>
            </a:r>
            <a:r>
              <a:rPr dirty="0"/>
              <a:t>Non-  </a:t>
            </a:r>
            <a:r>
              <a:rPr spc="-10" dirty="0"/>
              <a:t>Profit</a:t>
            </a:r>
            <a:r>
              <a:rPr spc="-15" dirty="0"/>
              <a:t> Organizations</a:t>
            </a:r>
          </a:p>
          <a:p>
            <a:pPr marL="4156075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4156075" algn="l"/>
                <a:tab pos="4156710" algn="l"/>
              </a:tabLst>
            </a:pPr>
            <a:r>
              <a:rPr spc="-10" dirty="0"/>
              <a:t>Founded </a:t>
            </a:r>
            <a:r>
              <a:rPr spc="-5" dirty="0"/>
              <a:t>in 2003, </a:t>
            </a:r>
            <a:r>
              <a:rPr spc="-10" dirty="0"/>
              <a:t>over </a:t>
            </a:r>
            <a:r>
              <a:rPr spc="-5" dirty="0"/>
              <a:t>1,500 </a:t>
            </a:r>
            <a:r>
              <a:rPr spc="-15" dirty="0"/>
              <a:t>affordable</a:t>
            </a:r>
            <a:r>
              <a:rPr spc="-35" dirty="0"/>
              <a:t> </a:t>
            </a:r>
            <a:r>
              <a:rPr spc="-10" dirty="0"/>
              <a:t>units</a:t>
            </a:r>
          </a:p>
          <a:p>
            <a:pPr marL="4156075">
              <a:lnSpc>
                <a:spcPts val="2245"/>
              </a:lnSpc>
            </a:pPr>
            <a:r>
              <a:rPr spc="-10" dirty="0"/>
              <a:t>developed </a:t>
            </a:r>
            <a:r>
              <a:rPr spc="-5" dirty="0"/>
              <a:t>or</a:t>
            </a:r>
            <a:r>
              <a:rPr spc="10" dirty="0"/>
              <a:t> </a:t>
            </a:r>
            <a:r>
              <a:rPr spc="-10" dirty="0"/>
              <a:t>preserved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7607" y="467868"/>
            <a:ext cx="8606028" cy="574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9195" y="524255"/>
            <a:ext cx="8677656" cy="562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550163"/>
            <a:ext cx="8226552" cy="570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4520" y="416051"/>
            <a:ext cx="8168640" cy="623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183" y="420623"/>
            <a:ext cx="6563868" cy="631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74783" y="5557824"/>
            <a:ext cx="1766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Oak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Grove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Dodge County  Housing Authority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Horicon,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296" y="566674"/>
            <a:ext cx="35293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Dwelling</a:t>
            </a:r>
            <a:r>
              <a:rPr sz="4400" b="0" spc="-1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Details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296" y="1547215"/>
            <a:ext cx="10092690" cy="39871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  <a:tab pos="4723130" algn="l"/>
                <a:tab pos="7285990" algn="l"/>
              </a:tabLst>
            </a:pPr>
            <a:r>
              <a:rPr sz="3200" spc="-15" dirty="0">
                <a:latin typeface="Calibri"/>
                <a:cs typeface="Calibri"/>
              </a:rPr>
              <a:t>Roughly </a:t>
            </a:r>
            <a:r>
              <a:rPr sz="3200" dirty="0">
                <a:latin typeface="Calibri"/>
                <a:cs typeface="Calibri"/>
              </a:rPr>
              <a:t>1,150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square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feet	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full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high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	</a:t>
            </a:r>
            <a:r>
              <a:rPr sz="3200" spc="-5" dirty="0">
                <a:latin typeface="Calibri"/>
                <a:cs typeface="Calibri"/>
              </a:rPr>
              <a:t>ceiling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basement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  <a:tab pos="2076450" algn="l"/>
              </a:tabLst>
            </a:pPr>
            <a:r>
              <a:rPr sz="3200" spc="-5" dirty="0">
                <a:latin typeface="Calibri"/>
                <a:cs typeface="Calibri"/>
              </a:rPr>
              <a:t>Basement	</a:t>
            </a:r>
            <a:r>
              <a:rPr sz="3200" spc="-10" dirty="0">
                <a:latin typeface="Calibri"/>
                <a:cs typeface="Calibri"/>
              </a:rPr>
              <a:t>ready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5" dirty="0">
                <a:latin typeface="Calibri"/>
                <a:cs typeface="Calibri"/>
              </a:rPr>
              <a:t>fourth </a:t>
            </a:r>
            <a:r>
              <a:rPr sz="3200" spc="-10" dirty="0">
                <a:latin typeface="Calibri"/>
                <a:cs typeface="Calibri"/>
              </a:rPr>
              <a:t>bedroom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10" dirty="0">
                <a:latin typeface="Calibri"/>
                <a:cs typeface="Calibri"/>
              </a:rPr>
              <a:t>expansion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space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Detached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garage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100% </a:t>
            </a:r>
            <a:r>
              <a:rPr sz="3200" spc="-15" dirty="0">
                <a:latin typeface="Calibri"/>
                <a:cs typeface="Calibri"/>
              </a:rPr>
              <a:t>ADA </a:t>
            </a:r>
            <a:r>
              <a:rPr sz="3200" dirty="0">
                <a:latin typeface="Calibri"/>
                <a:cs typeface="Calibri"/>
              </a:rPr>
              <a:t>and /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Visitable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Renewable </a:t>
            </a:r>
            <a:r>
              <a:rPr sz="3200" spc="-15" dirty="0">
                <a:latin typeface="Calibri"/>
                <a:cs typeface="Calibri"/>
              </a:rPr>
              <a:t>Energy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5" dirty="0">
                <a:latin typeface="Calibri"/>
                <a:cs typeface="Calibri"/>
              </a:rPr>
              <a:t>solar </a:t>
            </a:r>
            <a:r>
              <a:rPr sz="3200" spc="-10" dirty="0">
                <a:latin typeface="Calibri"/>
                <a:cs typeface="Calibri"/>
              </a:rPr>
              <a:t>PV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roof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Low </a:t>
            </a:r>
            <a:r>
              <a:rPr sz="3200" dirty="0">
                <a:latin typeface="Calibri"/>
                <a:cs typeface="Calibri"/>
              </a:rPr>
              <a:t>- No </a:t>
            </a:r>
            <a:r>
              <a:rPr sz="3200" spc="-10" dirty="0">
                <a:latin typeface="Calibri"/>
                <a:cs typeface="Calibri"/>
              </a:rPr>
              <a:t>maintenance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exterior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latin typeface="Calibri"/>
                <a:cs typeface="Calibri"/>
              </a:rPr>
              <a:t>Cost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roughly </a:t>
            </a:r>
            <a:r>
              <a:rPr sz="3200" dirty="0">
                <a:latin typeface="Calibri"/>
                <a:cs typeface="Calibri"/>
              </a:rPr>
              <a:t>$275,000 </a:t>
            </a:r>
            <a:r>
              <a:rPr sz="3200" spc="-15" dirty="0">
                <a:latin typeface="Calibri"/>
                <a:cs typeface="Calibri"/>
              </a:rPr>
              <a:t>(panelized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offsite)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7585" y="2098675"/>
            <a:ext cx="2486660" cy="20561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715" indent="69850" algn="just">
              <a:lnSpc>
                <a:spcPts val="3890"/>
              </a:lnSpc>
              <a:spcBef>
                <a:spcPts val="585"/>
              </a:spcBef>
            </a:pP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How would</a:t>
            </a:r>
            <a:r>
              <a:rPr sz="3600" b="0" spc="-10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a  </a:t>
            </a:r>
            <a:r>
              <a:rPr sz="3600" b="0" spc="-25" dirty="0">
                <a:solidFill>
                  <a:srgbClr val="2D75B6"/>
                </a:solidFill>
                <a:latin typeface="Calibri Light"/>
                <a:cs typeface="Calibri Light"/>
              </a:rPr>
              <a:t>scattered</a:t>
            </a:r>
            <a:r>
              <a:rPr sz="3600" b="0" spc="-10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site  </a:t>
            </a: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development</a:t>
            </a:r>
            <a:endParaRPr sz="3600">
              <a:latin typeface="Calibri Light"/>
              <a:cs typeface="Calibri Light"/>
            </a:endParaRPr>
          </a:p>
          <a:p>
            <a:pPr marL="1560830">
              <a:lnSpc>
                <a:spcPts val="3829"/>
              </a:lnSpc>
            </a:pPr>
            <a:r>
              <a:rPr sz="3600" b="0" spc="-35" dirty="0">
                <a:solidFill>
                  <a:srgbClr val="2D75B6"/>
                </a:solidFill>
                <a:latin typeface="Calibri Light"/>
                <a:cs typeface="Calibri Light"/>
              </a:rPr>
              <a:t>w</a:t>
            </a:r>
            <a:r>
              <a:rPr sz="3600" b="0" spc="-5" dirty="0">
                <a:solidFill>
                  <a:srgbClr val="2D75B6"/>
                </a:solidFill>
                <a:latin typeface="Calibri Light"/>
                <a:cs typeface="Calibri Light"/>
              </a:rPr>
              <a:t>ork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489" y="1004061"/>
            <a:ext cx="5993130" cy="4775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1747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Communities find </a:t>
            </a:r>
            <a:r>
              <a:rPr sz="2400" dirty="0">
                <a:latin typeface="Calibri"/>
                <a:cs typeface="Calibri"/>
              </a:rPr>
              <a:t>land, </a:t>
            </a:r>
            <a:r>
              <a:rPr sz="2400" spc="-10" dirty="0">
                <a:latin typeface="Calibri"/>
                <a:cs typeface="Calibri"/>
              </a:rPr>
              <a:t>purchase </a:t>
            </a:r>
            <a:r>
              <a:rPr sz="2400" dirty="0">
                <a:latin typeface="Calibri"/>
                <a:cs typeface="Calibri"/>
              </a:rPr>
              <a:t>it, and </a:t>
            </a:r>
            <a:r>
              <a:rPr sz="2400" spc="-10" dirty="0">
                <a:latin typeface="Calibri"/>
                <a:cs typeface="Calibri"/>
              </a:rPr>
              <a:t>get </a:t>
            </a:r>
            <a:r>
              <a:rPr sz="2400" dirty="0">
                <a:latin typeface="Calibri"/>
                <a:cs typeface="Calibri"/>
              </a:rPr>
              <a:t>it  </a:t>
            </a:r>
            <a:r>
              <a:rPr sz="2400" spc="-10" dirty="0">
                <a:latin typeface="Calibri"/>
                <a:cs typeface="Calibri"/>
              </a:rPr>
              <a:t>properly</a:t>
            </a:r>
            <a:r>
              <a:rPr sz="2400" spc="-15" dirty="0">
                <a:latin typeface="Calibri"/>
                <a:cs typeface="Calibri"/>
              </a:rPr>
              <a:t> zoned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Land </a:t>
            </a:r>
            <a:r>
              <a:rPr sz="2400" spc="-10" dirty="0">
                <a:latin typeface="Calibri"/>
                <a:cs typeface="Calibri"/>
              </a:rPr>
              <a:t>would continue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owned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community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leased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LLC</a:t>
            </a:r>
            <a:endParaRPr sz="2400">
              <a:latin typeface="Calibri"/>
              <a:cs typeface="Calibri"/>
            </a:endParaRPr>
          </a:p>
          <a:p>
            <a:pPr marL="241300" marR="5969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this lease, the </a:t>
            </a:r>
            <a:r>
              <a:rPr sz="2400" spc="-5" dirty="0">
                <a:latin typeface="Calibri"/>
                <a:cs typeface="Calibri"/>
              </a:rPr>
              <a:t>long-term </a:t>
            </a:r>
            <a:r>
              <a:rPr sz="2400" spc="-15" dirty="0">
                <a:latin typeface="Calibri"/>
                <a:cs typeface="Calibri"/>
              </a:rPr>
              <a:t>affordability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site would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maintained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Investor </a:t>
            </a:r>
            <a:r>
              <a:rPr sz="2400" dirty="0">
                <a:latin typeface="Calibri"/>
                <a:cs typeface="Calibri"/>
              </a:rPr>
              <a:t>Member </a:t>
            </a:r>
            <a:r>
              <a:rPr sz="2400" spc="-10" dirty="0">
                <a:latin typeface="Calibri"/>
                <a:cs typeface="Calibri"/>
              </a:rPr>
              <a:t>would own </a:t>
            </a:r>
            <a:r>
              <a:rPr sz="2400" spc="-5" dirty="0">
                <a:latin typeface="Calibri"/>
                <a:cs typeface="Calibri"/>
              </a:rPr>
              <a:t>99.9%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LLC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SWCAP would own </a:t>
            </a:r>
            <a:r>
              <a:rPr sz="2400" spc="-5" dirty="0">
                <a:latin typeface="Calibri"/>
                <a:cs typeface="Calibri"/>
              </a:rPr>
              <a:t>.01%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LLC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4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end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15 </a:t>
            </a:r>
            <a:r>
              <a:rPr sz="2400" spc="-10" dirty="0">
                <a:latin typeface="Calibri"/>
                <a:cs typeface="Calibri"/>
              </a:rPr>
              <a:t>years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Investor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sells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5" dirty="0">
                <a:latin typeface="Calibri"/>
                <a:cs typeface="Calibri"/>
              </a:rPr>
              <a:t>interest to </a:t>
            </a:r>
            <a:r>
              <a:rPr sz="2400" spc="-10" dirty="0">
                <a:latin typeface="Calibri"/>
                <a:cs typeface="Calibri"/>
              </a:rPr>
              <a:t>SWCAP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$1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entire property </a:t>
            </a:r>
            <a:r>
              <a:rPr sz="2400" dirty="0">
                <a:latin typeface="Calibri"/>
                <a:cs typeface="Calibri"/>
              </a:rPr>
              <a:t>is then </a:t>
            </a:r>
            <a:r>
              <a:rPr sz="2400" spc="-5" dirty="0">
                <a:latin typeface="Calibri"/>
                <a:cs typeface="Calibri"/>
              </a:rPr>
              <a:t>owned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LLC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47" y="2098675"/>
            <a:ext cx="327406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441959" algn="r">
              <a:lnSpc>
                <a:spcPts val="3890"/>
              </a:lnSpc>
              <a:spcBef>
                <a:spcPts val="585"/>
              </a:spcBef>
            </a:pP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What</a:t>
            </a:r>
            <a:r>
              <a:rPr sz="3600" b="0" spc="-3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would</a:t>
            </a:r>
            <a:r>
              <a:rPr sz="3600" b="0" spc="-4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be  needed</a:t>
            </a:r>
            <a:r>
              <a:rPr sz="3600" b="0" spc="-5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to</a:t>
            </a:r>
            <a:r>
              <a:rPr sz="3600" b="0" spc="-8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submit  an</a:t>
            </a:r>
            <a:r>
              <a:rPr sz="3600" b="0" spc="-6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application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489" y="434466"/>
            <a:ext cx="6152515" cy="6220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Land under </a:t>
            </a: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LLC,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dirty="0">
                <a:latin typeface="Calibri"/>
                <a:cs typeface="Calibri"/>
              </a:rPr>
              <a:t>land </a:t>
            </a:r>
            <a:r>
              <a:rPr sz="2400" spc="-10" dirty="0">
                <a:latin typeface="Calibri"/>
                <a:cs typeface="Calibri"/>
              </a:rPr>
              <a:t>would  </a:t>
            </a:r>
            <a:r>
              <a:rPr sz="2400" spc="-5" dirty="0">
                <a:latin typeface="Calibri"/>
                <a:cs typeface="Calibri"/>
              </a:rPr>
              <a:t>not be </a:t>
            </a:r>
            <a:r>
              <a:rPr sz="2400" spc="-20" dirty="0">
                <a:latin typeface="Calibri"/>
                <a:cs typeface="Calibri"/>
              </a:rPr>
              <a:t>conveyed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LLC </a:t>
            </a:r>
            <a:r>
              <a:rPr sz="2400" spc="-5" dirty="0">
                <a:latin typeface="Calibri"/>
                <a:cs typeface="Calibri"/>
              </a:rPr>
              <a:t>unless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5" dirty="0">
                <a:latin typeface="Calibri"/>
                <a:cs typeface="Calibri"/>
              </a:rPr>
              <a:t>credit  application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successful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land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proper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zoning</a:t>
            </a:r>
            <a:endParaRPr sz="2400">
              <a:latin typeface="Calibri"/>
              <a:cs typeface="Calibri"/>
            </a:endParaRPr>
          </a:p>
          <a:p>
            <a:pPr marL="241300" marR="1008380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There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Market </a:t>
            </a:r>
            <a:r>
              <a:rPr sz="2400" spc="-5" dirty="0">
                <a:latin typeface="Calibri"/>
                <a:cs typeface="Calibri"/>
              </a:rPr>
              <a:t>Study  showing need</a:t>
            </a:r>
            <a:endParaRPr sz="2400">
              <a:latin typeface="Calibri"/>
              <a:cs typeface="Calibri"/>
            </a:endParaRPr>
          </a:p>
          <a:p>
            <a:pPr marL="241300" marR="233679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Development </a:t>
            </a:r>
            <a:r>
              <a:rPr sz="2400" spc="-5" dirty="0">
                <a:latin typeface="Calibri"/>
                <a:cs typeface="Calibri"/>
              </a:rPr>
              <a:t>Budget </a:t>
            </a:r>
            <a:r>
              <a:rPr sz="2400" dirty="0">
                <a:latin typeface="Calibri"/>
                <a:cs typeface="Calibri"/>
              </a:rPr>
              <a:t>and an </a:t>
            </a:r>
            <a:r>
              <a:rPr sz="2400" spc="-10" dirty="0">
                <a:latin typeface="Calibri"/>
                <a:cs typeface="Calibri"/>
              </a:rPr>
              <a:t>Operating  </a:t>
            </a:r>
            <a:r>
              <a:rPr sz="2400" spc="-5" dirty="0">
                <a:latin typeface="Calibri"/>
                <a:cs typeface="Calibri"/>
              </a:rPr>
              <a:t>Budget, </a:t>
            </a:r>
            <a:r>
              <a:rPr sz="2400" dirty="0">
                <a:latin typeface="Calibri"/>
                <a:cs typeface="Calibri"/>
              </a:rPr>
              <a:t>along with </a:t>
            </a:r>
            <a:r>
              <a:rPr sz="2400" spc="-10" dirty="0">
                <a:latin typeface="Calibri"/>
                <a:cs typeface="Calibri"/>
              </a:rPr>
              <a:t>Sources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Uses of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Funds  </a:t>
            </a:r>
            <a:r>
              <a:rPr sz="2400" spc="-10" dirty="0">
                <a:latin typeface="Calibri"/>
                <a:cs typeface="Calibri"/>
              </a:rPr>
              <a:t>that where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balance</a:t>
            </a:r>
            <a:endParaRPr sz="2400">
              <a:latin typeface="Calibri"/>
              <a:cs typeface="Calibri"/>
            </a:endParaRPr>
          </a:p>
          <a:p>
            <a:pPr marL="241300" marR="401955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boatload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other material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documents  required 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WHEDA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Letter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Interest from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5" dirty="0">
                <a:latin typeface="Calibri"/>
                <a:cs typeface="Calibri"/>
              </a:rPr>
              <a:t>credit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investor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Contingent </a:t>
            </a:r>
            <a:r>
              <a:rPr sz="2400" spc="-5" dirty="0">
                <a:latin typeface="Calibri"/>
                <a:cs typeface="Calibri"/>
              </a:rPr>
              <a:t>financing </a:t>
            </a:r>
            <a:r>
              <a:rPr sz="2400" spc="-20" dirty="0">
                <a:latin typeface="Calibri"/>
                <a:cs typeface="Calibri"/>
              </a:rPr>
              <a:t>letters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construction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permanent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lenders</a:t>
            </a:r>
            <a:endParaRPr sz="2400">
              <a:latin typeface="Calibri"/>
              <a:cs typeface="Calibri"/>
            </a:endParaRPr>
          </a:p>
          <a:p>
            <a:pPr marL="241300" marR="40132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Soft Funds </a:t>
            </a:r>
            <a:r>
              <a:rPr sz="2400" spc="-10" dirty="0">
                <a:latin typeface="Calibri"/>
                <a:cs typeface="Calibri"/>
              </a:rPr>
              <a:t>commitments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communities,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County,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profits,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2098675"/>
            <a:ext cx="31121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105"/>
              </a:lnSpc>
              <a:spcBef>
                <a:spcPts val="100"/>
              </a:spcBef>
            </a:pP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What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is the</a:t>
            </a:r>
            <a:r>
              <a:rPr sz="3600" b="0" spc="-5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ideal</a:t>
            </a:r>
            <a:endParaRPr sz="3600">
              <a:latin typeface="Calibri Light"/>
              <a:cs typeface="Calibri Light"/>
            </a:endParaRPr>
          </a:p>
          <a:p>
            <a:pPr marR="6350" algn="r">
              <a:lnSpc>
                <a:spcPts val="4105"/>
              </a:lnSpc>
            </a:pP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schedule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489" y="1688033"/>
            <a:ext cx="6176645" cy="340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ts val="274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WHEDA </a:t>
            </a:r>
            <a:r>
              <a:rPr sz="2400" spc="-5" dirty="0">
                <a:latin typeface="Calibri"/>
                <a:cs typeface="Calibri"/>
              </a:rPr>
              <a:t>application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ready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740"/>
              </a:lnSpc>
            </a:pPr>
            <a:r>
              <a:rPr sz="2400" spc="-10" dirty="0">
                <a:latin typeface="Calibri"/>
                <a:cs typeface="Calibri"/>
              </a:rPr>
              <a:t>submittal </a:t>
            </a:r>
            <a:r>
              <a:rPr sz="2400" dirty="0">
                <a:latin typeface="Calibri"/>
                <a:cs typeface="Calibri"/>
              </a:rPr>
              <a:t>December 1,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  <a:p>
            <a:pPr marL="241300" marR="144780" indent="-228600" algn="just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financing </a:t>
            </a:r>
            <a:r>
              <a:rPr sz="2400" spc="-10" dirty="0">
                <a:latin typeface="Calibri"/>
                <a:cs typeface="Calibri"/>
              </a:rPr>
              <a:t>sources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place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November </a:t>
            </a:r>
            <a:r>
              <a:rPr sz="2400" dirty="0">
                <a:latin typeface="Calibri"/>
                <a:cs typeface="Calibri"/>
              </a:rPr>
              <a:t>1,</a:t>
            </a:r>
            <a:r>
              <a:rPr sz="2400" spc="-5" dirty="0">
                <a:latin typeface="Calibri"/>
                <a:cs typeface="Calibri"/>
              </a:rPr>
              <a:t> 2020</a:t>
            </a:r>
            <a:endParaRPr sz="2400">
              <a:latin typeface="Calibri"/>
              <a:cs typeface="Calibri"/>
            </a:endParaRPr>
          </a:p>
          <a:p>
            <a:pPr marL="241300" indent="-228600" algn="just">
              <a:lnSpc>
                <a:spcPts val="273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Construction Manager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735"/>
              </a:lnSpc>
            </a:pPr>
            <a:r>
              <a:rPr sz="2400" spc="-15" dirty="0">
                <a:latin typeface="Calibri"/>
                <a:cs typeface="Calibri"/>
              </a:rPr>
              <a:t>board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numbers that </a:t>
            </a:r>
            <a:r>
              <a:rPr sz="2400" spc="-20" dirty="0">
                <a:latin typeface="Calibri"/>
                <a:cs typeface="Calibri"/>
              </a:rPr>
              <a:t>worked </a:t>
            </a:r>
            <a:r>
              <a:rPr sz="2400" spc="-10" dirty="0">
                <a:latin typeface="Calibri"/>
                <a:cs typeface="Calibri"/>
              </a:rPr>
              <a:t>by October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241300" marR="112395" indent="-228600" algn="just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scattered </a:t>
            </a:r>
            <a:r>
              <a:rPr sz="2400" spc="-10" dirty="0">
                <a:latin typeface="Calibri"/>
                <a:cs typeface="Calibri"/>
              </a:rPr>
              <a:t>sites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identified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August 1. </a:t>
            </a:r>
            <a:r>
              <a:rPr sz="2400" spc="-10" dirty="0">
                <a:latin typeface="Calibri"/>
                <a:cs typeface="Calibri"/>
              </a:rPr>
              <a:t>Zoning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place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December 1,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604213"/>
            <a:ext cx="318516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056005" algn="r">
              <a:lnSpc>
                <a:spcPts val="3890"/>
              </a:lnSpc>
              <a:spcBef>
                <a:spcPts val="590"/>
              </a:spcBef>
            </a:pP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What</a:t>
            </a:r>
            <a:r>
              <a:rPr sz="3600" b="0" spc="-3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is</a:t>
            </a:r>
            <a:r>
              <a:rPr sz="3600" b="0" spc="-3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the 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budget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/ </a:t>
            </a:r>
            <a:r>
              <a:rPr sz="3600" b="0" spc="-5" dirty="0">
                <a:solidFill>
                  <a:srgbClr val="2D75B6"/>
                </a:solidFill>
                <a:latin typeface="Calibri Light"/>
                <a:cs typeface="Calibri Light"/>
              </a:rPr>
              <a:t>how</a:t>
            </a:r>
            <a:r>
              <a:rPr sz="3600" b="0" spc="-7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2D75B6"/>
                </a:solidFill>
                <a:latin typeface="Calibri Light"/>
                <a:cs typeface="Calibri Light"/>
              </a:rPr>
              <a:t>are</a:t>
            </a:r>
            <a:endParaRPr sz="3600">
              <a:latin typeface="Calibri Light"/>
              <a:cs typeface="Calibri Light"/>
            </a:endParaRPr>
          </a:p>
          <a:p>
            <a:pPr marR="5080" algn="r">
              <a:lnSpc>
                <a:spcPts val="3829"/>
              </a:lnSpc>
            </a:pPr>
            <a:r>
              <a:rPr sz="3600" b="0" spc="-25" dirty="0">
                <a:solidFill>
                  <a:srgbClr val="2D75B6"/>
                </a:solidFill>
                <a:latin typeface="Calibri Light"/>
                <a:cs typeface="Calibri Light"/>
              </a:rPr>
              <a:t>gaps</a:t>
            </a:r>
            <a:r>
              <a:rPr sz="3600" b="0" spc="-8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filled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1278" y="414909"/>
            <a:ext cx="6339840" cy="566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791210" indent="-227965" algn="r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45" dirty="0">
                <a:latin typeface="Calibri"/>
                <a:cs typeface="Calibri"/>
              </a:rPr>
              <a:t>Target </a:t>
            </a:r>
            <a:r>
              <a:rPr sz="2200" spc="-15" dirty="0">
                <a:latin typeface="Calibri"/>
                <a:cs typeface="Calibri"/>
              </a:rPr>
              <a:t>cost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delivered homes would </a:t>
            </a:r>
            <a:r>
              <a:rPr sz="2200" spc="-5" dirty="0">
                <a:latin typeface="Calibri"/>
                <a:cs typeface="Calibri"/>
              </a:rPr>
              <a:t>be in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R="777875" algn="r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$275,000 - $288,000 </a:t>
            </a:r>
            <a:r>
              <a:rPr sz="2200" spc="-15" dirty="0">
                <a:latin typeface="Calibri"/>
                <a:cs typeface="Calibri"/>
              </a:rPr>
              <a:t>range, excluding </a:t>
            </a:r>
            <a:r>
              <a:rPr sz="2200" spc="-5" dirty="0">
                <a:latin typeface="Calibri"/>
                <a:cs typeface="Calibri"/>
              </a:rPr>
              <a:t>land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cost</a:t>
            </a:r>
            <a:endParaRPr sz="2200">
              <a:latin typeface="Calibri"/>
              <a:cs typeface="Calibri"/>
            </a:endParaRPr>
          </a:p>
          <a:p>
            <a:pPr marL="241300" marR="648970" indent="-228600">
              <a:lnSpc>
                <a:spcPct val="801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Rental </a:t>
            </a:r>
            <a:r>
              <a:rPr sz="2200" spc="-10" dirty="0">
                <a:latin typeface="Calibri"/>
                <a:cs typeface="Calibri"/>
              </a:rPr>
              <a:t>income </a:t>
            </a:r>
            <a:r>
              <a:rPr sz="2200" spc="-15" dirty="0">
                <a:latin typeface="Calibri"/>
                <a:cs typeface="Calibri"/>
              </a:rPr>
              <a:t>gap </a:t>
            </a:r>
            <a:r>
              <a:rPr sz="2200" spc="-10" dirty="0">
                <a:latin typeface="Calibri"/>
                <a:cs typeface="Calibri"/>
              </a:rPr>
              <a:t>would be </a:t>
            </a:r>
            <a:r>
              <a:rPr sz="2200" spc="-5" dirty="0">
                <a:latin typeface="Calibri"/>
                <a:cs typeface="Calibri"/>
              </a:rPr>
              <a:t>filled </a:t>
            </a:r>
            <a:r>
              <a:rPr sz="2200" spc="-10" dirty="0">
                <a:latin typeface="Calibri"/>
                <a:cs typeface="Calibri"/>
              </a:rPr>
              <a:t>by obtaining  Project </a:t>
            </a:r>
            <a:r>
              <a:rPr sz="2200" spc="-5" dirty="0">
                <a:latin typeface="Calibri"/>
                <a:cs typeface="Calibri"/>
              </a:rPr>
              <a:t>Based Section 8 </a:t>
            </a:r>
            <a:r>
              <a:rPr sz="2200" spc="-15" dirty="0">
                <a:latin typeface="Calibri"/>
                <a:cs typeface="Calibri"/>
              </a:rPr>
              <a:t>vouchers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some or all  </a:t>
            </a:r>
            <a:r>
              <a:rPr sz="2200" spc="-10" dirty="0">
                <a:latin typeface="Calibri"/>
                <a:cs typeface="Calibri"/>
              </a:rPr>
              <a:t>units.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375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USDA Rural </a:t>
            </a:r>
            <a:r>
              <a:rPr sz="2200" spc="-10" dirty="0">
                <a:latin typeface="Calibri"/>
                <a:cs typeface="Calibri"/>
              </a:rPr>
              <a:t>Development could </a:t>
            </a:r>
            <a:r>
              <a:rPr sz="2200" spc="-15" dirty="0">
                <a:latin typeface="Calibri"/>
                <a:cs typeface="Calibri"/>
              </a:rPr>
              <a:t>provide </a:t>
            </a:r>
            <a:r>
              <a:rPr sz="2200" spc="-10" dirty="0">
                <a:latin typeface="Calibri"/>
                <a:cs typeface="Calibri"/>
              </a:rPr>
              <a:t>Section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515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debt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“RA”</a:t>
            </a:r>
            <a:endParaRPr sz="2200">
              <a:latin typeface="Calibri"/>
              <a:cs typeface="Calibri"/>
            </a:endParaRPr>
          </a:p>
          <a:p>
            <a:pPr marL="241300" marR="9271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  <a:tab pos="2473960" algn="l"/>
              </a:tabLst>
            </a:pPr>
            <a:r>
              <a:rPr sz="2200" spc="-5" dirty="0">
                <a:latin typeface="Calibri"/>
                <a:cs typeface="Calibri"/>
              </a:rPr>
              <a:t>If no </a:t>
            </a:r>
            <a:r>
              <a:rPr sz="2200" spc="-10" dirty="0">
                <a:latin typeface="Calibri"/>
                <a:cs typeface="Calibri"/>
              </a:rPr>
              <a:t>RD </a:t>
            </a:r>
            <a:r>
              <a:rPr sz="2200" spc="-5" dirty="0">
                <a:latin typeface="Calibri"/>
                <a:cs typeface="Calibri"/>
              </a:rPr>
              <a:t>funding, ideally </a:t>
            </a:r>
            <a:r>
              <a:rPr sz="2200" spc="-10" dirty="0">
                <a:latin typeface="Calibri"/>
                <a:cs typeface="Calibri"/>
              </a:rPr>
              <a:t>“hard </a:t>
            </a:r>
            <a:r>
              <a:rPr sz="2200" spc="5" dirty="0">
                <a:latin typeface="Calibri"/>
                <a:cs typeface="Calibri"/>
              </a:rPr>
              <a:t>debt” </a:t>
            </a:r>
            <a:r>
              <a:rPr sz="2200" spc="-10" dirty="0">
                <a:latin typeface="Calibri"/>
                <a:cs typeface="Calibri"/>
              </a:rPr>
              <a:t>would </a:t>
            </a:r>
            <a:r>
              <a:rPr sz="2200" spc="-15" dirty="0">
                <a:latin typeface="Calibri"/>
                <a:cs typeface="Calibri"/>
              </a:rPr>
              <a:t>come  from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local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lenders.	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50 </a:t>
            </a:r>
            <a:r>
              <a:rPr sz="2200" spc="-10" dirty="0">
                <a:latin typeface="Calibri"/>
                <a:cs typeface="Calibri"/>
              </a:rPr>
              <a:t>homes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spc="-10" dirty="0">
                <a:latin typeface="Calibri"/>
                <a:cs typeface="Calibri"/>
              </a:rPr>
              <a:t>could </a:t>
            </a:r>
            <a:r>
              <a:rPr sz="2200" spc="-5" dirty="0">
                <a:latin typeface="Calibri"/>
                <a:cs typeface="Calibri"/>
              </a:rPr>
              <a:t>be in the  </a:t>
            </a:r>
            <a:r>
              <a:rPr sz="2200" spc="-20" dirty="0">
                <a:latin typeface="Calibri"/>
                <a:cs typeface="Calibri"/>
              </a:rPr>
              <a:t>range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$4.0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million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70" dirty="0">
                <a:latin typeface="Calibri"/>
                <a:cs typeface="Calibri"/>
              </a:rPr>
              <a:t>Tax </a:t>
            </a:r>
            <a:r>
              <a:rPr sz="2200" spc="-10" dirty="0">
                <a:latin typeface="Calibri"/>
                <a:cs typeface="Calibri"/>
              </a:rPr>
              <a:t>credit equity would </a:t>
            </a:r>
            <a:r>
              <a:rPr sz="2200" spc="-5" dirty="0">
                <a:latin typeface="Calibri"/>
                <a:cs typeface="Calibri"/>
              </a:rPr>
              <a:t>be in the </a:t>
            </a:r>
            <a:r>
              <a:rPr sz="2200" spc="-20" dirty="0">
                <a:latin typeface="Calibri"/>
                <a:cs typeface="Calibri"/>
              </a:rPr>
              <a:t>range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$9.8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million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375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0" dirty="0">
                <a:latin typeface="Calibri"/>
                <a:cs typeface="Calibri"/>
              </a:rPr>
              <a:t>Total </a:t>
            </a:r>
            <a:r>
              <a:rPr sz="2200" spc="-10" dirty="0">
                <a:latin typeface="Calibri"/>
                <a:cs typeface="Calibri"/>
              </a:rPr>
              <a:t>development </a:t>
            </a:r>
            <a:r>
              <a:rPr sz="2200" spc="-15" dirty="0">
                <a:latin typeface="Calibri"/>
                <a:cs typeface="Calibri"/>
              </a:rPr>
              <a:t>cost </a:t>
            </a:r>
            <a:r>
              <a:rPr sz="2200" spc="-10" dirty="0">
                <a:latin typeface="Calibri"/>
                <a:cs typeface="Calibri"/>
              </a:rPr>
              <a:t>would be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20" dirty="0">
                <a:latin typeface="Calibri"/>
                <a:cs typeface="Calibri"/>
              </a:rPr>
              <a:t>range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$14.4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million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375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Gap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soft financing </a:t>
            </a:r>
            <a:r>
              <a:rPr sz="2200" spc="-10" dirty="0">
                <a:latin typeface="Calibri"/>
                <a:cs typeface="Calibri"/>
              </a:rPr>
              <a:t>could </a:t>
            </a:r>
            <a:r>
              <a:rPr sz="2200" spc="-5" dirty="0">
                <a:latin typeface="Calibri"/>
                <a:cs typeface="Calibri"/>
              </a:rPr>
              <a:t>be in the </a:t>
            </a:r>
            <a:r>
              <a:rPr sz="2200" spc="-20" dirty="0">
                <a:latin typeface="Calibri"/>
                <a:cs typeface="Calibri"/>
              </a:rPr>
              <a:t>range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$600,000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Department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Administration HOME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Funds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Federal </a:t>
            </a:r>
            <a:r>
              <a:rPr sz="2200" spc="-5" dirty="0">
                <a:latin typeface="Calibri"/>
                <a:cs typeface="Calibri"/>
              </a:rPr>
              <a:t>Home Loan Bank of </a:t>
            </a:r>
            <a:r>
              <a:rPr sz="2200" spc="-15" dirty="0">
                <a:latin typeface="Calibri"/>
                <a:cs typeface="Calibri"/>
              </a:rPr>
              <a:t>Chicago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AHP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6294" y="2345563"/>
            <a:ext cx="291719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789305" algn="r">
              <a:lnSpc>
                <a:spcPts val="3890"/>
              </a:lnSpc>
              <a:spcBef>
                <a:spcPts val="585"/>
              </a:spcBef>
            </a:pP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What</a:t>
            </a:r>
            <a:r>
              <a:rPr sz="3600" b="0" spc="-3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is</a:t>
            </a:r>
            <a:r>
              <a:rPr sz="3600" b="0" spc="-40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the  </a:t>
            </a:r>
            <a:r>
              <a:rPr sz="3600" b="0" spc="-5" dirty="0">
                <a:solidFill>
                  <a:srgbClr val="2D75B6"/>
                </a:solidFill>
                <a:latin typeface="Calibri Light"/>
                <a:cs typeface="Calibri Light"/>
              </a:rPr>
              <a:t>Driftless</a:t>
            </a:r>
            <a:r>
              <a:rPr sz="3600" b="0" spc="-4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Homes</a:t>
            </a:r>
            <a:endParaRPr sz="3600">
              <a:latin typeface="Calibri Light"/>
              <a:cs typeface="Calibri Light"/>
            </a:endParaRPr>
          </a:p>
          <a:p>
            <a:pPr marR="6985" algn="r">
              <a:lnSpc>
                <a:spcPts val="3829"/>
              </a:lnSpc>
            </a:pPr>
            <a:r>
              <a:rPr sz="3600" b="0" spc="-30" dirty="0">
                <a:solidFill>
                  <a:srgbClr val="2D75B6"/>
                </a:solidFill>
                <a:latin typeface="Calibri Light"/>
                <a:cs typeface="Calibri Light"/>
              </a:rPr>
              <a:t>c</a:t>
            </a:r>
            <a:r>
              <a:rPr sz="3600" b="0" spc="-5" dirty="0">
                <a:solidFill>
                  <a:srgbClr val="2D75B6"/>
                </a:solidFill>
                <a:latin typeface="Calibri Light"/>
                <a:cs typeface="Calibri Light"/>
              </a:rPr>
              <a:t>once</a:t>
            </a: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p</a:t>
            </a:r>
            <a:r>
              <a:rPr sz="3600" b="0" dirty="0">
                <a:solidFill>
                  <a:srgbClr val="2D75B6"/>
                </a:solidFill>
                <a:latin typeface="Calibri Light"/>
                <a:cs typeface="Calibri Light"/>
              </a:rPr>
              <a:t>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489" y="991362"/>
            <a:ext cx="6405245" cy="47186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Small </a:t>
            </a:r>
            <a:r>
              <a:rPr sz="2400" dirty="0">
                <a:latin typeface="Calibri"/>
                <a:cs typeface="Calibri"/>
              </a:rPr>
              <a:t>(e.g. </a:t>
            </a:r>
            <a:r>
              <a:rPr sz="2400" spc="-5" dirty="0">
                <a:latin typeface="Calibri"/>
                <a:cs typeface="Calibri"/>
              </a:rPr>
              <a:t>1,100 sq. ft.) single </a:t>
            </a:r>
            <a:r>
              <a:rPr sz="2400" spc="-10" dirty="0">
                <a:latin typeface="Calibri"/>
                <a:cs typeface="Calibri"/>
              </a:rPr>
              <a:t>family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Homes </a:t>
            </a:r>
            <a:r>
              <a:rPr sz="2400" spc="-10" dirty="0">
                <a:latin typeface="Calibri"/>
                <a:cs typeface="Calibri"/>
              </a:rPr>
              <a:t>arranged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small </a:t>
            </a:r>
            <a:r>
              <a:rPr sz="2400" spc="-15" dirty="0">
                <a:latin typeface="Calibri"/>
                <a:cs typeface="Calibri"/>
              </a:rPr>
              <a:t>“pocket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neighborhoods”</a:t>
            </a:r>
            <a:endParaRPr sz="2400">
              <a:latin typeface="Calibri"/>
              <a:cs typeface="Calibri"/>
            </a:endParaRPr>
          </a:p>
          <a:p>
            <a:pPr marL="241300" marR="67310" indent="-228600">
              <a:lnSpc>
                <a:spcPts val="23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number of </a:t>
            </a:r>
            <a:r>
              <a:rPr sz="2400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sites would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assembled </a:t>
            </a:r>
            <a:r>
              <a:rPr sz="2400" spc="-15" dirty="0">
                <a:latin typeface="Calibri"/>
                <a:cs typeface="Calibri"/>
              </a:rPr>
              <a:t>into 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single </a:t>
            </a:r>
            <a:r>
              <a:rPr sz="2400" spc="-10" dirty="0">
                <a:latin typeface="Calibri"/>
                <a:cs typeface="Calibri"/>
              </a:rPr>
              <a:t>WHEDA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5" dirty="0">
                <a:latin typeface="Calibri"/>
                <a:cs typeface="Calibri"/>
              </a:rPr>
              <a:t>credit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241300" marR="836930" indent="-228600">
              <a:lnSpc>
                <a:spcPts val="23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Ideally </a:t>
            </a:r>
            <a:r>
              <a:rPr sz="2400" spc="-10" dirty="0">
                <a:latin typeface="Calibri"/>
                <a:cs typeface="Calibri"/>
              </a:rPr>
              <a:t>there would </a:t>
            </a:r>
            <a:r>
              <a:rPr sz="2400" spc="-5" dirty="0">
                <a:latin typeface="Calibri"/>
                <a:cs typeface="Calibri"/>
              </a:rPr>
              <a:t>be some </a:t>
            </a:r>
            <a:r>
              <a:rPr sz="2400" dirty="0">
                <a:latin typeface="Calibri"/>
                <a:cs typeface="Calibri"/>
              </a:rPr>
              <a:t>ability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offer  </a:t>
            </a:r>
            <a:r>
              <a:rPr sz="2400" spc="-10" dirty="0">
                <a:latin typeface="Calibri"/>
                <a:cs typeface="Calibri"/>
              </a:rPr>
              <a:t>childcare </a:t>
            </a:r>
            <a:r>
              <a:rPr sz="2400" spc="-5" dirty="0">
                <a:latin typeface="Calibri"/>
                <a:cs typeface="Calibri"/>
              </a:rPr>
              <a:t>on some or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9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homes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5" dirty="0">
                <a:latin typeface="Calibri"/>
                <a:cs typeface="Calibri"/>
              </a:rPr>
              <a:t>be owned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Limited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Liability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Company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“LLC”</a:t>
            </a:r>
            <a:endParaRPr sz="2400">
              <a:latin typeface="Calibri"/>
              <a:cs typeface="Calibri"/>
            </a:endParaRPr>
          </a:p>
          <a:p>
            <a:pPr marL="241300" marR="180975" indent="-228600">
              <a:lnSpc>
                <a:spcPts val="23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LLC would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members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SWCAP </a:t>
            </a:r>
            <a:r>
              <a:rPr sz="2400" dirty="0">
                <a:latin typeface="Calibri"/>
                <a:cs typeface="Calibri"/>
              </a:rPr>
              <a:t>as  the Managing </a:t>
            </a:r>
            <a:r>
              <a:rPr sz="2400" spc="-5" dirty="0">
                <a:latin typeface="Calibri"/>
                <a:cs typeface="Calibri"/>
              </a:rPr>
              <a:t>Member </a:t>
            </a:r>
            <a:r>
              <a:rPr sz="2400" dirty="0">
                <a:latin typeface="Calibri"/>
                <a:cs typeface="Calibri"/>
              </a:rPr>
              <a:t>and an </a:t>
            </a:r>
            <a:r>
              <a:rPr sz="2400" spc="-20" dirty="0">
                <a:latin typeface="Calibri"/>
                <a:cs typeface="Calibri"/>
              </a:rPr>
              <a:t>Investor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  </a:t>
            </a:r>
            <a:r>
              <a:rPr sz="2400" spc="-5" dirty="0">
                <a:latin typeface="Calibri"/>
                <a:cs typeface="Calibri"/>
              </a:rPr>
              <a:t>(the </a:t>
            </a:r>
            <a:r>
              <a:rPr sz="2400" spc="-10" dirty="0">
                <a:latin typeface="Calibri"/>
                <a:cs typeface="Calibri"/>
              </a:rPr>
              <a:t>buyer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housing </a:t>
            </a:r>
            <a:r>
              <a:rPr sz="2400" spc="-20" dirty="0">
                <a:latin typeface="Calibri"/>
                <a:cs typeface="Calibri"/>
              </a:rPr>
              <a:t>tax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credits)</a:t>
            </a:r>
            <a:endParaRPr sz="2400">
              <a:latin typeface="Calibri"/>
              <a:cs typeface="Calibri"/>
            </a:endParaRPr>
          </a:p>
          <a:p>
            <a:pPr marL="241300" marR="43815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residents of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units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predominately 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5" dirty="0">
                <a:latin typeface="Calibri"/>
                <a:cs typeface="Calibri"/>
              </a:rPr>
              <a:t>credit </a:t>
            </a:r>
            <a:r>
              <a:rPr sz="2400" dirty="0">
                <a:latin typeface="Calibri"/>
                <a:cs typeface="Calibri"/>
              </a:rPr>
              <a:t>eligible, </a:t>
            </a:r>
            <a:r>
              <a:rPr sz="2400" spc="-5" dirty="0">
                <a:latin typeface="Calibri"/>
                <a:cs typeface="Calibri"/>
              </a:rPr>
              <a:t>or 100% </a:t>
            </a:r>
            <a:r>
              <a:rPr sz="2400" spc="-20" dirty="0">
                <a:latin typeface="Calibri"/>
                <a:cs typeface="Calibri"/>
              </a:rPr>
              <a:t>tax </a:t>
            </a:r>
            <a:r>
              <a:rPr sz="2400" spc="-5" dirty="0">
                <a:latin typeface="Calibri"/>
                <a:cs typeface="Calibri"/>
              </a:rPr>
              <a:t>credit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601" y="2098675"/>
            <a:ext cx="1976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solidFill>
                  <a:srgbClr val="2D75B6"/>
                </a:solidFill>
                <a:latin typeface="Calibri Light"/>
                <a:cs typeface="Calibri Light"/>
              </a:rPr>
              <a:t>Next</a:t>
            </a:r>
            <a:r>
              <a:rPr sz="3600" b="0" spc="-75" dirty="0">
                <a:solidFill>
                  <a:srgbClr val="2D75B6"/>
                </a:solidFill>
                <a:latin typeface="Calibri Light"/>
                <a:cs typeface="Calibri Light"/>
              </a:rPr>
              <a:t> </a:t>
            </a:r>
            <a:r>
              <a:rPr sz="3600" b="0" spc="-10" dirty="0">
                <a:solidFill>
                  <a:srgbClr val="2D75B6"/>
                </a:solidFill>
                <a:latin typeface="Calibri Light"/>
                <a:cs typeface="Calibri Light"/>
              </a:rPr>
              <a:t>Steps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489" y="1107770"/>
            <a:ext cx="6045835" cy="453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Communities </a:t>
            </a:r>
            <a:r>
              <a:rPr sz="2400" spc="-10" dirty="0">
                <a:latin typeface="Calibri"/>
                <a:cs typeface="Calibri"/>
              </a:rPr>
              <a:t>agree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participate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assume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the land </a:t>
            </a:r>
            <a:r>
              <a:rPr sz="2400" spc="-5" dirty="0">
                <a:latin typeface="Calibri"/>
                <a:cs typeface="Calibri"/>
              </a:rPr>
              <a:t>assemblage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responsibility</a:t>
            </a:r>
            <a:endParaRPr sz="2400">
              <a:latin typeface="Calibri"/>
              <a:cs typeface="Calibri"/>
            </a:endParaRPr>
          </a:p>
          <a:p>
            <a:pPr marL="241300" marR="53340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Dimension </a:t>
            </a:r>
            <a:r>
              <a:rPr sz="2400" spc="-10" dirty="0">
                <a:latin typeface="Calibri"/>
                <a:cs typeface="Calibri"/>
              </a:rPr>
              <a:t>Development would </a:t>
            </a:r>
            <a:r>
              <a:rPr sz="2400" spc="-5" dirty="0">
                <a:latin typeface="Calibri"/>
                <a:cs typeface="Calibri"/>
              </a:rPr>
              <a:t>begin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background </a:t>
            </a:r>
            <a:r>
              <a:rPr sz="2400" spc="-5" dirty="0">
                <a:latin typeface="Calibri"/>
                <a:cs typeface="Calibri"/>
              </a:rPr>
              <a:t>application </a:t>
            </a:r>
            <a:r>
              <a:rPr sz="2400" spc="-10" dirty="0">
                <a:latin typeface="Calibri"/>
                <a:cs typeface="Calibri"/>
              </a:rPr>
              <a:t>preparation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working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10" dirty="0">
                <a:latin typeface="Calibri"/>
                <a:cs typeface="Calibri"/>
              </a:rPr>
              <a:t>construction </a:t>
            </a:r>
            <a:r>
              <a:rPr sz="2400" spc="-5" dirty="0">
                <a:latin typeface="Calibri"/>
                <a:cs typeface="Calibri"/>
              </a:rPr>
              <a:t>manager on  preliminary construction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budgets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Project Architect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identified</a:t>
            </a:r>
            <a:endParaRPr sz="2400">
              <a:latin typeface="Calibri"/>
              <a:cs typeface="Calibri"/>
            </a:endParaRPr>
          </a:p>
          <a:p>
            <a:pPr marL="241300" marR="54102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Market </a:t>
            </a:r>
            <a:r>
              <a:rPr sz="2400" spc="-5" dirty="0">
                <a:latin typeface="Calibri"/>
                <a:cs typeface="Calibri"/>
              </a:rPr>
              <a:t>Study </a:t>
            </a:r>
            <a:r>
              <a:rPr sz="2400" spc="-10" dirty="0">
                <a:latin typeface="Calibri"/>
                <a:cs typeface="Calibri"/>
              </a:rPr>
              <a:t>provider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 selected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engaged</a:t>
            </a:r>
            <a:endParaRPr sz="2400">
              <a:latin typeface="Calibri"/>
              <a:cs typeface="Calibri"/>
            </a:endParaRPr>
          </a:p>
          <a:p>
            <a:pPr marL="241300" marR="26670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SWCAP 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Childcare  </a:t>
            </a:r>
            <a:r>
              <a:rPr sz="2400" dirty="0">
                <a:latin typeface="Calibri"/>
                <a:cs typeface="Calibri"/>
              </a:rPr>
              <a:t>aspect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determine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feasibility</a:t>
            </a:r>
            <a:endParaRPr sz="2400">
              <a:latin typeface="Calibri"/>
              <a:cs typeface="Calibri"/>
            </a:endParaRPr>
          </a:p>
          <a:p>
            <a:pPr marL="241300" marR="25146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Regular </a:t>
            </a:r>
            <a:r>
              <a:rPr sz="2400" spc="-15" dirty="0">
                <a:latin typeface="Calibri"/>
                <a:cs typeface="Calibri"/>
              </a:rPr>
              <a:t>status conferences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 set 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keep </a:t>
            </a:r>
            <a:r>
              <a:rPr sz="2400" spc="-10" dirty="0">
                <a:latin typeface="Calibri"/>
                <a:cs typeface="Calibri"/>
              </a:rPr>
              <a:t>everyone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25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5" dirty="0">
                <a:solidFill>
                  <a:srgbClr val="000000"/>
                </a:solidFill>
                <a:latin typeface="Calibri Light"/>
                <a:cs typeface="Calibri Light"/>
              </a:rPr>
              <a:t>What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is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a </a:t>
            </a:r>
            <a:r>
              <a:rPr sz="4400" b="0" spc="-75" dirty="0">
                <a:solidFill>
                  <a:srgbClr val="000000"/>
                </a:solidFill>
                <a:latin typeface="Calibri Light"/>
                <a:cs typeface="Calibri Light"/>
              </a:rPr>
              <a:t>Pocket</a:t>
            </a:r>
            <a:r>
              <a:rPr sz="4400" b="0" spc="-2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Neighborhood?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25879"/>
            <a:ext cx="9853930" cy="38398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i="1" spc="-30" dirty="0">
                <a:latin typeface="Calibri"/>
                <a:cs typeface="Calibri"/>
              </a:rPr>
              <a:t>Pocket </a:t>
            </a:r>
            <a:r>
              <a:rPr sz="3200" i="1" spc="-5" dirty="0">
                <a:latin typeface="Calibri"/>
                <a:cs typeface="Calibri"/>
              </a:rPr>
              <a:t>neighborhoods are </a:t>
            </a:r>
            <a:r>
              <a:rPr sz="3200" i="1" spc="-10" dirty="0">
                <a:latin typeface="Calibri"/>
                <a:cs typeface="Calibri"/>
              </a:rPr>
              <a:t>clustered </a:t>
            </a:r>
            <a:r>
              <a:rPr sz="3200" i="1" spc="-5" dirty="0">
                <a:latin typeface="Calibri"/>
                <a:cs typeface="Calibri"/>
              </a:rPr>
              <a:t>groups </a:t>
            </a:r>
            <a:r>
              <a:rPr sz="3200" i="1" dirty="0">
                <a:latin typeface="Calibri"/>
                <a:cs typeface="Calibri"/>
              </a:rPr>
              <a:t>of </a:t>
            </a:r>
            <a:r>
              <a:rPr sz="3200" i="1" spc="-5" dirty="0">
                <a:latin typeface="Calibri"/>
                <a:cs typeface="Calibri"/>
              </a:rPr>
              <a:t>neighboring  houses or </a:t>
            </a:r>
            <a:r>
              <a:rPr sz="3200" i="1" spc="-10" dirty="0">
                <a:latin typeface="Calibri"/>
                <a:cs typeface="Calibri"/>
              </a:rPr>
              <a:t>apartments </a:t>
            </a:r>
            <a:r>
              <a:rPr sz="3200" i="1" spc="-5" dirty="0">
                <a:latin typeface="Calibri"/>
                <a:cs typeface="Calibri"/>
              </a:rPr>
              <a:t>gathered around </a:t>
            </a:r>
            <a:r>
              <a:rPr sz="3200" i="1" dirty="0">
                <a:latin typeface="Calibri"/>
                <a:cs typeface="Calibri"/>
              </a:rPr>
              <a:t>a </a:t>
            </a:r>
            <a:r>
              <a:rPr sz="3200" i="1" spc="-5" dirty="0">
                <a:latin typeface="Calibri"/>
                <a:cs typeface="Calibri"/>
              </a:rPr>
              <a:t>shared open  </a:t>
            </a:r>
            <a:r>
              <a:rPr sz="3200" i="1" spc="-10" dirty="0">
                <a:latin typeface="Calibri"/>
                <a:cs typeface="Calibri"/>
              </a:rPr>
              <a:t>space </a:t>
            </a:r>
            <a:r>
              <a:rPr sz="3200" i="1" dirty="0">
                <a:latin typeface="Calibri"/>
                <a:cs typeface="Calibri"/>
              </a:rPr>
              <a:t>— a </a:t>
            </a:r>
            <a:r>
              <a:rPr sz="3200" i="1" spc="-5" dirty="0">
                <a:latin typeface="Calibri"/>
                <a:cs typeface="Calibri"/>
              </a:rPr>
              <a:t>garden </a:t>
            </a:r>
            <a:r>
              <a:rPr sz="3200" i="1" spc="-10" dirty="0">
                <a:latin typeface="Calibri"/>
                <a:cs typeface="Calibri"/>
              </a:rPr>
              <a:t>courtyard, </a:t>
            </a:r>
            <a:r>
              <a:rPr sz="3200" i="1" dirty="0">
                <a:latin typeface="Calibri"/>
                <a:cs typeface="Calibri"/>
              </a:rPr>
              <a:t>a </a:t>
            </a:r>
            <a:r>
              <a:rPr sz="3200" i="1" spc="-5" dirty="0">
                <a:latin typeface="Calibri"/>
                <a:cs typeface="Calibri"/>
              </a:rPr>
              <a:t>pedestrian street, </a:t>
            </a:r>
            <a:r>
              <a:rPr sz="3200" i="1" dirty="0">
                <a:latin typeface="Calibri"/>
                <a:cs typeface="Calibri"/>
              </a:rPr>
              <a:t>a series </a:t>
            </a:r>
            <a:r>
              <a:rPr sz="3200" i="1" spc="-5" dirty="0">
                <a:latin typeface="Calibri"/>
                <a:cs typeface="Calibri"/>
              </a:rPr>
              <a:t>of  joined backyards, </a:t>
            </a:r>
            <a:r>
              <a:rPr sz="3200" i="1" dirty="0">
                <a:latin typeface="Calibri"/>
                <a:cs typeface="Calibri"/>
              </a:rPr>
              <a:t>or a reclaimed </a:t>
            </a:r>
            <a:r>
              <a:rPr sz="3200" i="1" spc="-10" dirty="0">
                <a:latin typeface="Calibri"/>
                <a:cs typeface="Calibri"/>
              </a:rPr>
              <a:t>alley </a:t>
            </a:r>
            <a:r>
              <a:rPr sz="3200" i="1" spc="5" dirty="0">
                <a:latin typeface="Calibri"/>
                <a:cs typeface="Calibri"/>
              </a:rPr>
              <a:t>— </a:t>
            </a:r>
            <a:r>
              <a:rPr sz="3200" i="1" spc="-5" dirty="0">
                <a:latin typeface="Calibri"/>
                <a:cs typeface="Calibri"/>
              </a:rPr>
              <a:t>all </a:t>
            </a:r>
            <a:r>
              <a:rPr sz="3200" i="1" dirty="0">
                <a:latin typeface="Calibri"/>
                <a:cs typeface="Calibri"/>
              </a:rPr>
              <a:t>of which </a:t>
            </a:r>
            <a:r>
              <a:rPr sz="3200" i="1" spc="-5" dirty="0">
                <a:latin typeface="Calibri"/>
                <a:cs typeface="Calibri"/>
              </a:rPr>
              <a:t>have </a:t>
            </a:r>
            <a:r>
              <a:rPr sz="3200" i="1" dirty="0">
                <a:latin typeface="Calibri"/>
                <a:cs typeface="Calibri"/>
              </a:rPr>
              <a:t>a  </a:t>
            </a:r>
            <a:r>
              <a:rPr sz="3200" i="1" spc="-5" dirty="0">
                <a:latin typeface="Calibri"/>
                <a:cs typeface="Calibri"/>
              </a:rPr>
              <a:t>clear </a:t>
            </a:r>
            <a:r>
              <a:rPr sz="3200" i="1" dirty="0">
                <a:latin typeface="Calibri"/>
                <a:cs typeface="Calibri"/>
              </a:rPr>
              <a:t>sense </a:t>
            </a:r>
            <a:r>
              <a:rPr sz="3200" i="1" spc="-5" dirty="0">
                <a:latin typeface="Calibri"/>
                <a:cs typeface="Calibri"/>
              </a:rPr>
              <a:t>of </a:t>
            </a:r>
            <a:r>
              <a:rPr sz="3200" i="1" spc="-10" dirty="0">
                <a:latin typeface="Calibri"/>
                <a:cs typeface="Calibri"/>
              </a:rPr>
              <a:t>territory </a:t>
            </a:r>
            <a:r>
              <a:rPr sz="3200" i="1" spc="-5" dirty="0">
                <a:latin typeface="Calibri"/>
                <a:cs typeface="Calibri"/>
              </a:rPr>
              <a:t>and </a:t>
            </a:r>
            <a:r>
              <a:rPr sz="3200" i="1" dirty="0">
                <a:latin typeface="Calibri"/>
                <a:cs typeface="Calibri"/>
              </a:rPr>
              <a:t>shared </a:t>
            </a:r>
            <a:r>
              <a:rPr sz="3200" i="1" spc="-10" dirty="0">
                <a:latin typeface="Calibri"/>
                <a:cs typeface="Calibri"/>
              </a:rPr>
              <a:t>stewardship. They can  </a:t>
            </a:r>
            <a:r>
              <a:rPr sz="3200" i="1" spc="-5" dirty="0">
                <a:latin typeface="Calibri"/>
                <a:cs typeface="Calibri"/>
              </a:rPr>
              <a:t>be </a:t>
            </a:r>
            <a:r>
              <a:rPr sz="3200" i="1" dirty="0">
                <a:latin typeface="Calibri"/>
                <a:cs typeface="Calibri"/>
              </a:rPr>
              <a:t>in </a:t>
            </a:r>
            <a:r>
              <a:rPr sz="3200" i="1" spc="-5" dirty="0">
                <a:latin typeface="Calibri"/>
                <a:cs typeface="Calibri"/>
              </a:rPr>
              <a:t>urban, suburban or </a:t>
            </a:r>
            <a:r>
              <a:rPr sz="3200" i="1" dirty="0">
                <a:latin typeface="Calibri"/>
                <a:cs typeface="Calibri"/>
              </a:rPr>
              <a:t>rural</a:t>
            </a:r>
            <a:r>
              <a:rPr sz="3200" i="1" spc="5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areas.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Calibri"/>
                <a:cs typeface="Calibri"/>
              </a:rPr>
              <a:t>-Ross </a:t>
            </a:r>
            <a:r>
              <a:rPr sz="3200" spc="-5" dirty="0">
                <a:latin typeface="Calibri"/>
                <a:cs typeface="Calibri"/>
              </a:rPr>
              <a:t>Chapin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Architects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839" y="2819146"/>
            <a:ext cx="17545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0320" marR="5080" indent="-7620">
              <a:lnSpc>
                <a:spcPts val="3890"/>
              </a:lnSpc>
              <a:spcBef>
                <a:spcPts val="585"/>
              </a:spcBef>
            </a:pPr>
            <a:r>
              <a:rPr b="0" spc="-25" dirty="0">
                <a:latin typeface="Calibri Light"/>
                <a:cs typeface="Calibri Light"/>
              </a:rPr>
              <a:t>Are</a:t>
            </a:r>
            <a:r>
              <a:rPr b="0" spc="-85" dirty="0">
                <a:latin typeface="Calibri Light"/>
                <a:cs typeface="Calibri Light"/>
              </a:rPr>
              <a:t> </a:t>
            </a:r>
            <a:r>
              <a:rPr b="0" spc="-15" dirty="0">
                <a:latin typeface="Calibri Light"/>
                <a:cs typeface="Calibri Light"/>
              </a:rPr>
              <a:t>there  </a:t>
            </a:r>
            <a:r>
              <a:rPr b="0" spc="-55" dirty="0">
                <a:latin typeface="Calibri Light"/>
                <a:cs typeface="Calibri Light"/>
              </a:rPr>
              <a:t>e</a:t>
            </a:r>
            <a:r>
              <a:rPr b="0" spc="-70" dirty="0">
                <a:latin typeface="Calibri Light"/>
                <a:cs typeface="Calibri Light"/>
              </a:rPr>
              <a:t>x</a:t>
            </a:r>
            <a:r>
              <a:rPr b="0" dirty="0">
                <a:latin typeface="Calibri Light"/>
                <a:cs typeface="Calibri Light"/>
              </a:rPr>
              <a:t>am</a:t>
            </a:r>
            <a:r>
              <a:rPr b="0" spc="-10" dirty="0">
                <a:latin typeface="Calibri Light"/>
                <a:cs typeface="Calibri Light"/>
              </a:rPr>
              <a:t>p</a:t>
            </a:r>
            <a:r>
              <a:rPr b="0" dirty="0">
                <a:latin typeface="Calibri Light"/>
                <a:cs typeface="Calibri Light"/>
              </a:rPr>
              <a:t>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55489" y="2876550"/>
            <a:ext cx="3967479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Typical </a:t>
            </a:r>
            <a:r>
              <a:rPr sz="2400" spc="-25" dirty="0">
                <a:latin typeface="Calibri"/>
                <a:cs typeface="Calibri"/>
              </a:rPr>
              <a:t>Pocket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Neighborhoods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Oak </a:t>
            </a:r>
            <a:r>
              <a:rPr sz="2400" spc="-20" dirty="0">
                <a:latin typeface="Calibri"/>
                <a:cs typeface="Calibri"/>
              </a:rPr>
              <a:t>Grove, </a:t>
            </a:r>
            <a:r>
              <a:rPr sz="2400" spc="-10" dirty="0">
                <a:latin typeface="Calibri"/>
                <a:cs typeface="Calibri"/>
              </a:rPr>
              <a:t>Horicon,</a:t>
            </a:r>
            <a:r>
              <a:rPr sz="2400" dirty="0">
                <a:latin typeface="Calibri"/>
                <a:cs typeface="Calibri"/>
              </a:rPr>
              <a:t> WI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567" y="307847"/>
            <a:ext cx="6150863" cy="624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060" y="120395"/>
            <a:ext cx="8558784" cy="641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6544" y="384047"/>
            <a:ext cx="9144000" cy="581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395" y="265175"/>
            <a:ext cx="8709660" cy="591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295" y="210311"/>
            <a:ext cx="8189976" cy="614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708</Words>
  <Application>Microsoft Office PowerPoint</Application>
  <PresentationFormat>Custom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Dimension Development</vt:lpstr>
      <vt:lpstr>Slide 2</vt:lpstr>
      <vt:lpstr>What is a Pocket Neighborhood?</vt:lpstr>
      <vt:lpstr>Are there  examples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Dwelling Details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Landgraf</dc:creator>
  <cp:lastModifiedBy>Owner</cp:lastModifiedBy>
  <cp:revision>2</cp:revision>
  <dcterms:created xsi:type="dcterms:W3CDTF">2020-02-24T15:55:30Z</dcterms:created>
  <dcterms:modified xsi:type="dcterms:W3CDTF">2020-02-25T14:12:44Z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2020-02-24T00:00:00Z</vt:filetime>
  </property>
</Properties>
</file>