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28" r:id="rId4"/>
    <p:sldId id="260" r:id="rId5"/>
    <p:sldId id="329" r:id="rId6"/>
    <p:sldId id="298" r:id="rId7"/>
    <p:sldId id="318" r:id="rId8"/>
    <p:sldId id="315" r:id="rId9"/>
    <p:sldId id="331" r:id="rId10"/>
    <p:sldId id="262" r:id="rId11"/>
    <p:sldId id="330" r:id="rId12"/>
    <p:sldId id="266" r:id="rId13"/>
    <p:sldId id="319" r:id="rId14"/>
    <p:sldId id="327" r:id="rId15"/>
    <p:sldId id="325" r:id="rId16"/>
    <p:sldId id="322" r:id="rId17"/>
    <p:sldId id="264" r:id="rId18"/>
    <p:sldId id="320" r:id="rId19"/>
    <p:sldId id="32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stin J Moles" initials="DJM" lastIdx="1" clrIdx="0">
    <p:extLst>
      <p:ext uri="{19B8F6BF-5375-455C-9EA6-DF929625EA0E}">
        <p15:presenceInfo xmlns:p15="http://schemas.microsoft.com/office/powerpoint/2012/main" xmlns="" userId="Dustin J Mo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0EF0A-50C1-4FFD-B1BA-6D0101EECB66}" v="560" dt="2020-11-24T00:10:06.493"/>
    <p1510:client id="{1D5313B8-C4AF-BAAF-B2AD-4C27ECB7C024}" v="81" dt="2020-11-30T23:43:09.468"/>
    <p1510:client id="{9950D949-380F-47F0-97CE-0CFED94014BD}" v="348" dt="2020-11-23T19:39:20.071"/>
    <p1510:client id="{CAA962AD-9F16-3645-8C56-4E9C28BECBE0}" v="80" dt="2020-11-30T20:41:38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2" autoAdjust="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8532B91-99A0-43CF-BEE2-AB37841E1F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F30366-1D77-44ED-85DE-BD4E4EB1A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BE033-4F8C-4436-A061-08965884C8C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1995F4-B352-4AF5-86C6-A67DF3B68D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8561A6-CACF-4167-B952-0E5C1419A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566A8-BABE-4479-A35D-6EC98A8F7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021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2CEE0-3F59-4E4C-B5B0-A01BD46DB1CF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0FF8D-E603-4FA1-BC6F-0BF310CE1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0844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Loop = 1.9 miles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0FF8D-E603-4FA1-BC6F-0BF310CE1A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20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54 houses added on phase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0FF8D-E603-4FA1-BC6F-0BF310CE1A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366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0FF8D-E603-4FA1-BC6F-0BF310CE1A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34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705B-C115-4649-B980-834CE9F2A0B1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3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A57B-E92E-4BB1-916D-051F91634465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6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8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5AED-B6CA-4567-ADA8-C737B4847A12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38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5689-FC91-47BF-98D2-726510BF0BA4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11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4E298-A7A7-42FB-8299-AB648C369FB8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2865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8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D57D-C794-42D7-A8FC-61C9F78127EC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15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7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178" indent="0">
              <a:buNone/>
              <a:defRPr sz="19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8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7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178" indent="0">
              <a:buNone/>
              <a:defRPr sz="19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61E8-F4E1-407F-ACF4-869117C6E98E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6792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21F6-DA08-42DF-BB0B-59BB9D59C9A4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34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BC2C-FF7D-46BD-862A-9205CB5A2136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74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32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2D69-E9FF-4A9E-A1A2-50FC79AF0F96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4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4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2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22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3318B79-BB11-4A16-BAEC-6A1BA1832AB9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63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8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3D33FC-9848-49C1-A5E8-8DFF3B090D34}" type="datetime1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B11A918-A8E4-4E80-B4D5-5A022F252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3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354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178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766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354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2942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798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239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268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681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AF9A91-0C3D-42E7-B091-88434B69E8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Cuba City Multi-Use Trail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DF683A-3F25-4C85-B173-339241396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466" y="4318677"/>
            <a:ext cx="9927067" cy="6492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By: Connor Girten, Duane Leis, Austen Frederickson, Dustin Moles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A1D813-8E4F-4AC0-9D94-B0643ACA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415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642BF-7120-4DB0-8360-DA4D02DD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84" y="173706"/>
            <a:ext cx="11406429" cy="949460"/>
          </a:xfrm>
        </p:spPr>
        <p:txBody>
          <a:bodyPr>
            <a:noAutofit/>
          </a:bodyPr>
          <a:lstStyle/>
          <a:p>
            <a:r>
              <a:rPr lang="en-US" sz="4000"/>
              <a:t>Selected Route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15ECF2C-E44C-46E5-9F22-29E4FBBD8F88}"/>
              </a:ext>
            </a:extLst>
          </p:cNvPr>
          <p:cNvGrpSpPr/>
          <p:nvPr/>
        </p:nvGrpSpPr>
        <p:grpSpPr>
          <a:xfrm>
            <a:off x="392784" y="1353797"/>
            <a:ext cx="10397633" cy="5068605"/>
            <a:chOff x="379004" y="1709274"/>
            <a:chExt cx="10397633" cy="5068605"/>
          </a:xfrm>
        </p:grpSpPr>
        <p:pic>
          <p:nvPicPr>
            <p:cNvPr id="27" name="Picture 26" descr="A map of a circuit board&#10;&#10;Description automatically generated">
              <a:extLst>
                <a:ext uri="{FF2B5EF4-FFF2-40B4-BE49-F238E27FC236}">
                  <a16:creationId xmlns:a16="http://schemas.microsoft.com/office/drawing/2014/main" xmlns="" id="{EC9176C9-7E7E-4FD3-9A6D-EFE0991120B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2784" y="1713461"/>
              <a:ext cx="9649170" cy="506441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1BA881C9-E92F-4633-8EED-70EFBBF01979}"/>
                </a:ext>
              </a:extLst>
            </p:cNvPr>
            <p:cNvGrpSpPr/>
            <p:nvPr/>
          </p:nvGrpSpPr>
          <p:grpSpPr>
            <a:xfrm>
              <a:off x="379004" y="1709274"/>
              <a:ext cx="10397633" cy="4751962"/>
              <a:chOff x="802785" y="1726908"/>
              <a:chExt cx="10397632" cy="475196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1261D821-A17D-46AE-9009-1EF7CF61052A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ackgroundRemoval t="9946" b="96203" l="10000" r="90000">
                            <a14:foregroundMark x1="42333" y1="43038" x2="31667" y2="31103"/>
                            <a14:foregroundMark x1="43667" y1="96203" x2="43000" y2="72514"/>
                            <a14:backgroundMark x1="34000" y1="40506" x2="38333" y2="42134"/>
                            <a14:backgroundMark x1="33333" y1="83183" x2="39000" y2="737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512583" y="1726908"/>
                <a:ext cx="687834" cy="1163949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D92D871D-D77D-482C-83A1-75E429AA81DD}"/>
                  </a:ext>
                </a:extLst>
              </p:cNvPr>
              <p:cNvGrpSpPr/>
              <p:nvPr/>
            </p:nvGrpSpPr>
            <p:grpSpPr>
              <a:xfrm>
                <a:off x="802785" y="1726908"/>
                <a:ext cx="9272994" cy="4751962"/>
                <a:chOff x="663827" y="95250"/>
                <a:chExt cx="9272994" cy="4751962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056D9F1C-F8AB-4A0F-BB9E-D609DE907CC3}"/>
                    </a:ext>
                  </a:extLst>
                </p:cNvPr>
                <p:cNvSpPr/>
                <p:nvPr/>
              </p:nvSpPr>
              <p:spPr>
                <a:xfrm>
                  <a:off x="8424976" y="1742711"/>
                  <a:ext cx="1511845" cy="3104501"/>
                </a:xfrm>
                <a:prstGeom prst="rect">
                  <a:avLst/>
                </a:prstGeom>
                <a:solidFill>
                  <a:srgbClr val="FFFF00">
                    <a:alpha val="50000"/>
                  </a:srgbClr>
                </a:solidFill>
                <a:ln w="127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200">
                    <a:latin typeface="Times New Roman" panose="02020603050405020304" pitchFamily="18" charset="0"/>
                    <a:ea typeface="Yu Mincho" panose="02020400000000000000" pitchFamily="18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B4A0694E-1E63-4B9B-B2FE-F78E72A3E11D}"/>
                    </a:ext>
                  </a:extLst>
                </p:cNvPr>
                <p:cNvSpPr/>
                <p:nvPr/>
              </p:nvSpPr>
              <p:spPr>
                <a:xfrm>
                  <a:off x="663827" y="95250"/>
                  <a:ext cx="810046" cy="2437527"/>
                </a:xfrm>
                <a:prstGeom prst="rect">
                  <a:avLst/>
                </a:prstGeom>
                <a:solidFill>
                  <a:srgbClr val="F6A21D">
                    <a:alpha val="50000"/>
                  </a:srgbClr>
                </a:solidFill>
                <a:ln w="12700" cap="flat" cmpd="sng" algn="ctr">
                  <a:solidFill>
                    <a:srgbClr val="F6A21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200">
                    <a:latin typeface="Times New Roman" panose="02020603050405020304" pitchFamily="18" charset="0"/>
                    <a:ea typeface="Yu Mincho" panose="02020400000000000000" pitchFamily="18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AE835283-01B8-4F25-8228-07F986692DE4}"/>
                    </a:ext>
                  </a:extLst>
                </p:cNvPr>
                <p:cNvSpPr/>
                <p:nvPr/>
              </p:nvSpPr>
              <p:spPr>
                <a:xfrm>
                  <a:off x="2199789" y="597673"/>
                  <a:ext cx="363086" cy="343959"/>
                </a:xfrm>
                <a:prstGeom prst="rect">
                  <a:avLst/>
                </a:prstGeom>
                <a:solidFill>
                  <a:srgbClr val="F6A21D">
                    <a:alpha val="50000"/>
                  </a:srgbClr>
                </a:solidFill>
                <a:ln w="12700" cap="flat" cmpd="sng" algn="ctr">
                  <a:solidFill>
                    <a:srgbClr val="F6A21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200">
                    <a:latin typeface="Times New Roman" panose="02020603050405020304" pitchFamily="18" charset="0"/>
                    <a:ea typeface="Yu Mincho" panose="02020400000000000000" pitchFamily="18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67395528-D143-4BA6-8945-862DEBA6A3CA}"/>
                    </a:ext>
                  </a:extLst>
                </p:cNvPr>
                <p:cNvSpPr/>
                <p:nvPr/>
              </p:nvSpPr>
              <p:spPr>
                <a:xfrm>
                  <a:off x="2721982" y="1184727"/>
                  <a:ext cx="440267" cy="1615931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12700" cap="flat" cmpd="sng" algn="ctr">
                  <a:solidFill>
                    <a:srgbClr val="7030A0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200">
                    <a:latin typeface="Times New Roman" panose="02020603050405020304" pitchFamily="18" charset="0"/>
                    <a:ea typeface="Yu Mincho" panose="02020400000000000000" pitchFamily="18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1D4111E0-93E1-4E59-813E-FFDCF6287A70}"/>
                    </a:ext>
                  </a:extLst>
                </p:cNvPr>
                <p:cNvSpPr/>
                <p:nvPr/>
              </p:nvSpPr>
              <p:spPr>
                <a:xfrm>
                  <a:off x="2622629" y="1975175"/>
                  <a:ext cx="304800" cy="217258"/>
                </a:xfrm>
                <a:prstGeom prst="rect">
                  <a:avLst/>
                </a:prstGeom>
                <a:solidFill>
                  <a:srgbClr val="00B0F0">
                    <a:alpha val="50000"/>
                  </a:srgbClr>
                </a:solidFill>
                <a:ln w="127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200">
                    <a:latin typeface="Times New Roman" panose="02020603050405020304" pitchFamily="18" charset="0"/>
                    <a:ea typeface="Yu Mincho" panose="02020400000000000000" pitchFamily="18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ABE8A8BB-AFF5-4AA9-B01B-A5922EF12883}"/>
                    </a:ext>
                  </a:extLst>
                </p:cNvPr>
                <p:cNvSpPr/>
                <p:nvPr/>
              </p:nvSpPr>
              <p:spPr>
                <a:xfrm>
                  <a:off x="4041165" y="2335020"/>
                  <a:ext cx="710819" cy="1062517"/>
                </a:xfrm>
                <a:prstGeom prst="rect">
                  <a:avLst/>
                </a:prstGeom>
                <a:solidFill>
                  <a:srgbClr val="00B050">
                    <a:alpha val="50000"/>
                  </a:srgbClr>
                </a:solidFill>
                <a:ln w="127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200">
                    <a:latin typeface="Times New Roman" panose="02020603050405020304" pitchFamily="18" charset="0"/>
                    <a:ea typeface="Yu Mincho" panose="02020400000000000000" pitchFamily="18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E8897494-8DF0-4EDE-9CC0-877AA10009DE}"/>
                    </a:ext>
                  </a:extLst>
                </p:cNvPr>
                <p:cNvSpPr/>
                <p:nvPr/>
              </p:nvSpPr>
              <p:spPr>
                <a:xfrm>
                  <a:off x="3310369" y="1460972"/>
                  <a:ext cx="291338" cy="307061"/>
                </a:xfrm>
                <a:prstGeom prst="rect">
                  <a:avLst/>
                </a:prstGeom>
                <a:solidFill>
                  <a:srgbClr val="00B050">
                    <a:alpha val="50000"/>
                  </a:srgbClr>
                </a:solidFill>
                <a:ln w="127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1200">
                    <a:latin typeface="Times New Roman" panose="02020603050405020304" pitchFamily="18" charset="0"/>
                    <a:ea typeface="Yu Mincho" panose="02020400000000000000" pitchFamily="18" charset="-128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628D3BB-8CE6-4BDA-8BA9-DA4CB59DB681}"/>
              </a:ext>
            </a:extLst>
          </p:cNvPr>
          <p:cNvGrpSpPr/>
          <p:nvPr/>
        </p:nvGrpSpPr>
        <p:grpSpPr>
          <a:xfrm>
            <a:off x="10155087" y="2599549"/>
            <a:ext cx="1837503" cy="2581287"/>
            <a:chOff x="9797212" y="2740014"/>
            <a:chExt cx="1837502" cy="258128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10DCF56F-4FAE-478A-BB26-3B9F9CEA1B63}"/>
                </a:ext>
              </a:extLst>
            </p:cNvPr>
            <p:cNvGrpSpPr/>
            <p:nvPr/>
          </p:nvGrpSpPr>
          <p:grpSpPr>
            <a:xfrm>
              <a:off x="9797212" y="2740014"/>
              <a:ext cx="1837502" cy="2581286"/>
              <a:chOff x="0" y="0"/>
              <a:chExt cx="1501140" cy="215023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688AD2EC-8C30-4BC5-BE74-139E840652F9}"/>
                  </a:ext>
                </a:extLst>
              </p:cNvPr>
              <p:cNvGrpSpPr/>
              <p:nvPr/>
            </p:nvGrpSpPr>
            <p:grpSpPr>
              <a:xfrm>
                <a:off x="99060" y="327660"/>
                <a:ext cx="1295400" cy="1388110"/>
                <a:chOff x="0" y="0"/>
                <a:chExt cx="1295400" cy="138811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xmlns="" id="{5FC95E52-DB8C-42BB-93A2-73A5E569DC3E}"/>
                    </a:ext>
                  </a:extLst>
                </p:cNvPr>
                <p:cNvSpPr/>
                <p:nvPr/>
              </p:nvSpPr>
              <p:spPr>
                <a:xfrm>
                  <a:off x="0" y="701040"/>
                  <a:ext cx="1295400" cy="312420"/>
                </a:xfrm>
                <a:prstGeom prst="rect">
                  <a:avLst/>
                </a:prstGeom>
                <a:solidFill>
                  <a:srgbClr val="00B050">
                    <a:alpha val="50000"/>
                  </a:srgbClr>
                </a:solidFill>
                <a:ln w="127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>
                      <a:latin typeface="Times New Roman" panose="02020603050405020304" pitchFamily="18" charset="0"/>
                      <a:ea typeface="Yu Mincho" panose="02020400000000000000" pitchFamily="18" charset="-128"/>
                      <a:cs typeface="Arial" panose="020B0604020202020204" pitchFamily="34" charset="0"/>
                    </a:rPr>
                    <a:t>Park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8281B556-1F09-4A22-9E35-21C1E42CF49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95400" cy="276860"/>
                </a:xfrm>
                <a:prstGeom prst="rect">
                  <a:avLst/>
                </a:prstGeom>
                <a:solidFill>
                  <a:srgbClr val="F6A21D">
                    <a:alpha val="50000"/>
                  </a:srgbClr>
                </a:solidFill>
                <a:ln w="12700" cap="flat" cmpd="sng" algn="ctr">
                  <a:solidFill>
                    <a:srgbClr val="F6A21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>
                      <a:latin typeface="Times New Roman" panose="02020603050405020304" pitchFamily="18" charset="0"/>
                      <a:ea typeface="Yu Mincho" panose="02020400000000000000" pitchFamily="18" charset="-128"/>
                      <a:cs typeface="Arial" panose="020B0604020202020204" pitchFamily="34" charset="0"/>
                    </a:rPr>
                    <a:t>School</a:t>
                  </a: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13D18775-10C4-4295-A3F2-604F85A344EA}"/>
                    </a:ext>
                  </a:extLst>
                </p:cNvPr>
                <p:cNvSpPr/>
                <p:nvPr/>
              </p:nvSpPr>
              <p:spPr>
                <a:xfrm>
                  <a:off x="0" y="1082040"/>
                  <a:ext cx="1295400" cy="306070"/>
                </a:xfrm>
                <a:prstGeom prst="rect">
                  <a:avLst/>
                </a:prstGeom>
                <a:solidFill>
                  <a:srgbClr val="7030A0">
                    <a:alpha val="50000"/>
                  </a:srgbClr>
                </a:solidFill>
                <a:ln w="12700" cap="flat" cmpd="sng" algn="ctr">
                  <a:solidFill>
                    <a:srgbClr val="7030A0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>
                      <a:latin typeface="Times New Roman" panose="02020603050405020304" pitchFamily="18" charset="0"/>
                      <a:ea typeface="Yu Mincho" panose="02020400000000000000" pitchFamily="18" charset="-128"/>
                      <a:cs typeface="Arial" panose="020B0604020202020204" pitchFamily="34" charset="0"/>
                    </a:rPr>
                    <a:t>Downtown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4CBD253C-5F11-404C-82B2-22E3824659D5}"/>
                    </a:ext>
                  </a:extLst>
                </p:cNvPr>
                <p:cNvSpPr/>
                <p:nvPr/>
              </p:nvSpPr>
              <p:spPr>
                <a:xfrm>
                  <a:off x="0" y="327660"/>
                  <a:ext cx="1295400" cy="304165"/>
                </a:xfrm>
                <a:prstGeom prst="rect">
                  <a:avLst/>
                </a:prstGeom>
                <a:solidFill>
                  <a:srgbClr val="00B0F0">
                    <a:alpha val="50000"/>
                  </a:srgbClr>
                </a:solidFill>
                <a:ln w="127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200">
                      <a:latin typeface="Times New Roman" panose="02020603050405020304" pitchFamily="18" charset="0"/>
                      <a:ea typeface="Yu Mincho" panose="02020400000000000000" pitchFamily="18" charset="-128"/>
                      <a:cs typeface="Arial" panose="020B0604020202020204" pitchFamily="34" charset="0"/>
                    </a:rPr>
                    <a:t>Presidential Plaza</a:t>
                  </a: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5004E94F-7D04-47CD-ACD8-691F945FDCD8}"/>
                  </a:ext>
                </a:extLst>
              </p:cNvPr>
              <p:cNvSpPr/>
              <p:nvPr/>
            </p:nvSpPr>
            <p:spPr>
              <a:xfrm>
                <a:off x="99060" y="0"/>
                <a:ext cx="1295400" cy="27686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>
                    <a:latin typeface="Times New Roman" panose="02020603050405020304" pitchFamily="18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Legend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027018F2-521B-4EB6-850E-07BC250EB06D}"/>
                  </a:ext>
                </a:extLst>
              </p:cNvPr>
              <p:cNvSpPr/>
              <p:nvPr/>
            </p:nvSpPr>
            <p:spPr>
              <a:xfrm>
                <a:off x="0" y="0"/>
                <a:ext cx="1501140" cy="21502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079E92D-0E7B-4601-ABE4-C6F14C278825}"/>
                </a:ext>
              </a:extLst>
            </p:cNvPr>
            <p:cNvSpPr/>
            <p:nvPr/>
          </p:nvSpPr>
          <p:spPr>
            <a:xfrm>
              <a:off x="9918468" y="4882072"/>
              <a:ext cx="1575374" cy="34551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latin typeface="Times New Roman" panose="02020603050405020304" pitchFamily="18" charset="0"/>
                  <a:ea typeface="Yu Mincho" panose="02020400000000000000" pitchFamily="18" charset="-128"/>
                  <a:cs typeface="Arial" panose="020B0604020202020204" pitchFamily="34" charset="0"/>
                </a:rPr>
                <a:t>Cole Acres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A3DC04-31A9-40F6-B267-500AC3B8E964}"/>
              </a:ext>
            </a:extLst>
          </p:cNvPr>
          <p:cNvSpPr txBox="1"/>
          <p:nvPr/>
        </p:nvSpPr>
        <p:spPr>
          <a:xfrm>
            <a:off x="311463" y="6436450"/>
            <a:ext cx="359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3: Combination route chosen.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E60EED2-4848-45E3-9D22-579162A2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356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642BF-7120-4DB0-8360-DA4D02DD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84" y="173706"/>
            <a:ext cx="11406429" cy="949460"/>
          </a:xfrm>
        </p:spPr>
        <p:txBody>
          <a:bodyPr>
            <a:noAutofit/>
          </a:bodyPr>
          <a:lstStyle/>
          <a:p>
            <a:r>
              <a:rPr lang="en-US" sz="4000"/>
              <a:t>Sidewalk Condition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E60EED2-4848-45E3-9D22-579162A2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D18E08F-B6E1-4AF7-8ABF-5E9E25AEDE8C}"/>
              </a:ext>
            </a:extLst>
          </p:cNvPr>
          <p:cNvGrpSpPr/>
          <p:nvPr/>
        </p:nvGrpSpPr>
        <p:grpSpPr>
          <a:xfrm>
            <a:off x="709025" y="1171589"/>
            <a:ext cx="2947343" cy="3070698"/>
            <a:chOff x="392784" y="1161429"/>
            <a:chExt cx="2947343" cy="30706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AF16D7A-6759-4499-A54C-39882CAD0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784" y="1161429"/>
              <a:ext cx="2947343" cy="273747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AB3D601-2297-4546-81B3-7847086F3A6D}"/>
                </a:ext>
              </a:extLst>
            </p:cNvPr>
            <p:cNvSpPr txBox="1"/>
            <p:nvPr/>
          </p:nvSpPr>
          <p:spPr>
            <a:xfrm>
              <a:off x="392784" y="3862795"/>
              <a:ext cx="2947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Rating 5 on Kelly Street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2ACED8A-0A7A-4FD4-9261-81F56C24175F}"/>
              </a:ext>
            </a:extLst>
          </p:cNvPr>
          <p:cNvGrpSpPr/>
          <p:nvPr/>
        </p:nvGrpSpPr>
        <p:grpSpPr>
          <a:xfrm>
            <a:off x="4757346" y="1174501"/>
            <a:ext cx="2677307" cy="3057463"/>
            <a:chOff x="4757346" y="1174501"/>
            <a:chExt cx="2677307" cy="30574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6A9F7EE-E1CF-463B-A6C2-054ADE536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7346" y="1174501"/>
              <a:ext cx="2677307" cy="273747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93B385B-2F5A-4FD8-BF6D-85543FE2C937}"/>
                </a:ext>
              </a:extLst>
            </p:cNvPr>
            <p:cNvSpPr txBox="1"/>
            <p:nvPr/>
          </p:nvSpPr>
          <p:spPr>
            <a:xfrm>
              <a:off x="4757346" y="3862632"/>
              <a:ext cx="2667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Rating 4 on Benton Street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EB5C81B-A0E4-4029-8EAC-8CFF9B3C6DA2}"/>
              </a:ext>
            </a:extLst>
          </p:cNvPr>
          <p:cNvGrpSpPr/>
          <p:nvPr/>
        </p:nvGrpSpPr>
        <p:grpSpPr>
          <a:xfrm>
            <a:off x="8671306" y="1167916"/>
            <a:ext cx="2880919" cy="3033675"/>
            <a:chOff x="8340443" y="1174501"/>
            <a:chExt cx="2880919" cy="30336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AFF05FE-5BB8-4DC1-B705-C333E36C6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4918" y="1174501"/>
              <a:ext cx="2667194" cy="2724399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1238C49-52CE-4406-B76E-8884FF9EC702}"/>
                </a:ext>
              </a:extLst>
            </p:cNvPr>
            <p:cNvSpPr txBox="1"/>
            <p:nvPr/>
          </p:nvSpPr>
          <p:spPr>
            <a:xfrm>
              <a:off x="8340443" y="3838844"/>
              <a:ext cx="2880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Rating 3 on Webster Street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45B7094-3570-41AC-93E4-6E663A4CD40B}"/>
              </a:ext>
            </a:extLst>
          </p:cNvPr>
          <p:cNvGrpSpPr/>
          <p:nvPr/>
        </p:nvGrpSpPr>
        <p:grpSpPr>
          <a:xfrm>
            <a:off x="2251153" y="4201591"/>
            <a:ext cx="3178063" cy="2718504"/>
            <a:chOff x="2193481" y="4167489"/>
            <a:chExt cx="3178063" cy="271850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CCB2031-DD58-470F-885F-82A600120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3481" y="4167489"/>
              <a:ext cx="3178063" cy="241065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2B95D2F-A0BD-402A-93D2-22DA19574DEC}"/>
                </a:ext>
              </a:extLst>
            </p:cNvPr>
            <p:cNvSpPr txBox="1"/>
            <p:nvPr/>
          </p:nvSpPr>
          <p:spPr>
            <a:xfrm>
              <a:off x="2193482" y="6516661"/>
              <a:ext cx="3178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Rating 2 on Washington Street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694C46B-6CA4-4253-8E71-E0B0FF79C70C}"/>
              </a:ext>
            </a:extLst>
          </p:cNvPr>
          <p:cNvGrpSpPr/>
          <p:nvPr/>
        </p:nvGrpSpPr>
        <p:grpSpPr>
          <a:xfrm>
            <a:off x="6243736" y="4409228"/>
            <a:ext cx="4482363" cy="2359118"/>
            <a:chOff x="6243736" y="4409228"/>
            <a:chExt cx="4482363" cy="235911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2D1DEEC-13ED-4E63-A14F-A69389EE9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t="42737"/>
            <a:stretch/>
          </p:blipFill>
          <p:spPr>
            <a:xfrm>
              <a:off x="6243736" y="4409228"/>
              <a:ext cx="4482363" cy="187542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857F152-0164-44C0-B6CC-8D2647E55209}"/>
                </a:ext>
              </a:extLst>
            </p:cNvPr>
            <p:cNvSpPr txBox="1"/>
            <p:nvPr/>
          </p:nvSpPr>
          <p:spPr>
            <a:xfrm>
              <a:off x="7151320" y="6399014"/>
              <a:ext cx="2667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Rating 1 on Clinton Street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5082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xmlns="" id="{419501C6-F015-4273-AF88-E0F6C8538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xmlns="" id="{CA677DB7-5829-45BD-9754-5EC484CC4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F204D8-3E35-44C5-AFA2-BC8A647D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01" y="2395134"/>
            <a:ext cx="3935896" cy="2067737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4000"/>
              <a:t>Sidewalk condition map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7950794-E7B6-4651-A705-852C7AFF6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8573" y="2"/>
            <a:ext cx="5578755" cy="68661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7014A7-F2FD-4F22-ACFD-081E21848741}"/>
              </a:ext>
            </a:extLst>
          </p:cNvPr>
          <p:cNvSpPr txBox="1"/>
          <p:nvPr/>
        </p:nvSpPr>
        <p:spPr>
          <a:xfrm>
            <a:off x="0" y="6488666"/>
            <a:ext cx="3653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Figure 4: Map of sidewalk conditions.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12A9CB-7C58-42E9-9BAC-0F4BF99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35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xmlns="" id="{419501C6-F015-4273-AF88-E0F6C8538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xmlns="" id="{CA677DB7-5829-45BD-9754-5EC484CC4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F204D8-3E35-44C5-AFA2-BC8A647D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01" y="2395134"/>
            <a:ext cx="3935896" cy="2067737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4000"/>
              <a:t>Sidewalk addition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20E350-F829-4111-9E41-24F8ABDC6905}"/>
              </a:ext>
            </a:extLst>
          </p:cNvPr>
          <p:cNvSpPr txBox="1"/>
          <p:nvPr/>
        </p:nvSpPr>
        <p:spPr>
          <a:xfrm>
            <a:off x="2" y="6124096"/>
            <a:ext cx="451381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Figure 5: Map of priority locations of sidewalk addition and replacement.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579CF96-FFDF-44F2-A937-DA439FD0A784}"/>
              </a:ext>
            </a:extLst>
          </p:cNvPr>
          <p:cNvGrpSpPr/>
          <p:nvPr/>
        </p:nvGrpSpPr>
        <p:grpSpPr>
          <a:xfrm>
            <a:off x="5314258" y="-2074"/>
            <a:ext cx="6355457" cy="6682854"/>
            <a:chOff x="5385976" y="87573"/>
            <a:chExt cx="6355457" cy="668285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423337DA-E509-407F-8FCC-DE7FBF5DFDC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85976" y="87573"/>
              <a:ext cx="5361046" cy="6682854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0DB3C89-ACA4-4302-B176-EEABA0E85DD3}"/>
                </a:ext>
              </a:extLst>
            </p:cNvPr>
            <p:cNvGrpSpPr/>
            <p:nvPr/>
          </p:nvGrpSpPr>
          <p:grpSpPr>
            <a:xfrm>
              <a:off x="7392408" y="2314236"/>
              <a:ext cx="4349025" cy="4384526"/>
              <a:chOff x="2132452" y="2349880"/>
              <a:chExt cx="4090933" cy="412518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6755CB8-54B3-47C8-98FE-4160487A51D6}"/>
                  </a:ext>
                </a:extLst>
              </p:cNvPr>
              <p:cNvGrpSpPr/>
              <p:nvPr/>
            </p:nvGrpSpPr>
            <p:grpSpPr>
              <a:xfrm>
                <a:off x="2132452" y="2349880"/>
                <a:ext cx="2524868" cy="2408652"/>
                <a:chOff x="2132452" y="2349880"/>
                <a:chExt cx="2524868" cy="240865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xmlns="" id="{7FA7A762-1B58-46FB-9B3B-6AD96BB053F6}"/>
                    </a:ext>
                  </a:extLst>
                </p:cNvPr>
                <p:cNvGrpSpPr/>
                <p:nvPr/>
              </p:nvGrpSpPr>
              <p:grpSpPr>
                <a:xfrm>
                  <a:off x="2235924" y="3050399"/>
                  <a:ext cx="16135" cy="780178"/>
                  <a:chOff x="2235924" y="3050399"/>
                  <a:chExt cx="16135" cy="780178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xmlns="" id="{31DB3E85-0F89-4906-97D3-0D963C884A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52059" y="3050399"/>
                    <a:ext cx="0" cy="223838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xmlns="" id="{EE8CC4B4-6A23-48F6-A3BE-68F64A331F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35924" y="3663890"/>
                    <a:ext cx="0" cy="166687"/>
                  </a:xfrm>
                  <a:prstGeom prst="line">
                    <a:avLst/>
                  </a:prstGeom>
                  <a:noFill/>
                  <a:ln w="57150" cap="flat" cmpd="sng" algn="ctr">
                    <a:solidFill>
                      <a:srgbClr val="00206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xmlns="" id="{54A6DA2F-5219-457D-9444-B28AB3A7EA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909" y="3082061"/>
                  <a:ext cx="219869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xmlns="" id="{3D744C35-11BE-47D2-B5AF-0E98B56E10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5924" y="2478237"/>
                  <a:ext cx="223838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xmlns="" id="{D4944702-7598-4BCB-9E16-A36BA6C602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29190" y="2349880"/>
                  <a:ext cx="128588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xmlns="" id="{CF81BC1D-99CF-4074-95D1-CE70F7466F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79400" y="2936853"/>
                  <a:ext cx="238124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C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xmlns="" id="{2C8DC729-222A-48D5-8743-7BC2A8BB89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7998" y="3083736"/>
                  <a:ext cx="0" cy="157163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xmlns="" id="{18A15510-311E-46E1-A32D-D6BDFB73EF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22298" y="3355190"/>
                  <a:ext cx="0" cy="80010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xmlns="" id="{F4921DF4-E240-4EB9-AAA3-F9767E8780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07998" y="3355190"/>
                  <a:ext cx="0" cy="70088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xmlns="" id="{2E1B0475-8F88-4642-A02C-06F3A68DC8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3096" y="3358720"/>
                  <a:ext cx="492125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6B9A6616-F41A-47FD-9EF4-94D3D7066D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82578" y="4155290"/>
                  <a:ext cx="209548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0D854801-0622-412F-B279-69E7F0177C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07981" y="4182268"/>
                  <a:ext cx="0" cy="4460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47688DF9-3B26-470D-9A3B-F15DE2BF76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79400" y="4025909"/>
                  <a:ext cx="209548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A50EF05B-7A45-4726-95A7-75E6C0C7A0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12730" y="4095750"/>
                  <a:ext cx="0" cy="10160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6311D1E6-6554-4A45-A24A-40D9B11998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33966" y="3082061"/>
                  <a:ext cx="124619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57CDBF73-8551-41CE-929C-9A36F0DD00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60276" y="4758532"/>
                  <a:ext cx="232572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23F73340-64A8-4CD4-B845-99ACE06C5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33966" y="4628356"/>
                  <a:ext cx="232572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xmlns="" id="{0D065ECA-8FFF-4249-B5AD-B19B73ED56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33967" y="4758532"/>
                  <a:ext cx="232572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0328983D-1E01-49AC-87B3-60A1D9A258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8369" y="4758532"/>
                  <a:ext cx="245272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5B733812-8C4A-4707-8574-CDEDFDFD2A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8369" y="4628356"/>
                  <a:ext cx="242095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9EF83F9F-C09B-4831-94B2-8527C269D9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2452" y="4409053"/>
                  <a:ext cx="0" cy="242094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32353D9F-99B0-48DC-900F-AC1342F5D4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38803" y="4265785"/>
                  <a:ext cx="0" cy="8294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AE338DB4-CF62-4419-A36F-4CD59321B2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41245" y="4265785"/>
                  <a:ext cx="0" cy="82947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xmlns="" id="{D59DCAE9-75D7-4733-A789-7CE1AA72EF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4595" y="3358720"/>
                  <a:ext cx="212725" cy="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002060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3A349FCF-7714-4AFB-B0CB-15A5CAA3A5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6666" y="6074223"/>
                <a:ext cx="307976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946599AB-BEF6-4C36-B705-915EE96E0E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0575" y="6357540"/>
                <a:ext cx="307976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4" name="TextBox 86">
                <a:extLst>
                  <a:ext uri="{FF2B5EF4-FFF2-40B4-BE49-F238E27FC236}">
                    <a16:creationId xmlns:a16="http://schemas.microsoft.com/office/drawing/2014/main" xmlns="" id="{4B0024EA-9A71-4E59-9619-910CED2CC507}"/>
                  </a:ext>
                </a:extLst>
              </p:cNvPr>
              <p:cNvSpPr txBox="1"/>
              <p:nvPr/>
            </p:nvSpPr>
            <p:spPr>
              <a:xfrm>
                <a:off x="4557366" y="5928917"/>
                <a:ext cx="1666019" cy="546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54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Calibri" panose="020F050202020403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Replace Existing Sidewalk</a:t>
                </a:r>
                <a:endParaRPr lang="en-US" sz="12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  <a:p>
                <a:pPr defTabSz="914354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Calibri" panose="020F050202020403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New Sidewalk</a:t>
                </a:r>
                <a:endParaRPr lang="en-US" sz="1200" ker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920404-7835-4A57-A59A-E9E9F427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433" y="6368835"/>
            <a:ext cx="365760" cy="365760"/>
          </a:xfrm>
        </p:spPr>
        <p:txBody>
          <a:bodyPr/>
          <a:lstStyle/>
          <a:p>
            <a:fld id="{CB11A918-A8E4-4E80-B4D5-5A022F252E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395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E642F1F7-6246-4C87-B941-6957B32BD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FFE9E-1D6E-4ED5-876E-445096F0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1"/>
            <a:ext cx="8991600" cy="1264763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defTabSz="914400"/>
            <a:r>
              <a:rPr lang="en-US" sz="4000"/>
              <a:t>Route signage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8B1744-2D43-4987-B0B2-ED7AAF5F9CAF}"/>
              </a:ext>
            </a:extLst>
          </p:cNvPr>
          <p:cNvPicPr/>
          <p:nvPr/>
        </p:nvPicPr>
        <p:blipFill rotWithShape="1">
          <a:blip r:embed="rId2" cstate="print"/>
          <a:srcRect l="841" r="1252" b="4"/>
          <a:stretch/>
        </p:blipFill>
        <p:spPr>
          <a:xfrm rot="16200000">
            <a:off x="308099" y="720486"/>
            <a:ext cx="3054115" cy="2127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CDED0C-1D7F-4055-9027-27B06374F23E}"/>
              </a:ext>
            </a:extLst>
          </p:cNvPr>
          <p:cNvPicPr/>
          <p:nvPr/>
        </p:nvPicPr>
        <p:blipFill rotWithShape="1">
          <a:blip r:embed="rId3" cstate="print"/>
          <a:srcRect l="2503" r="4318" b="-7"/>
          <a:stretch/>
        </p:blipFill>
        <p:spPr>
          <a:xfrm>
            <a:off x="3325732" y="498267"/>
            <a:ext cx="2580895" cy="2812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B098E2-CE68-4920-9FA4-8BDDF7341C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8" r="3881"/>
          <a:stretch/>
        </p:blipFill>
        <p:spPr>
          <a:xfrm>
            <a:off x="6150403" y="498267"/>
            <a:ext cx="2580895" cy="2808664"/>
          </a:xfrm>
          <a:prstGeom prst="rect">
            <a:avLst/>
          </a:prstGeom>
        </p:spPr>
      </p:pic>
      <p:pic>
        <p:nvPicPr>
          <p:cNvPr id="1028" name="Picture 4" descr="Pittsburgh councilman wants flags for pedestrians crossing streets |  TribLIVE.com">
            <a:extLst>
              <a:ext uri="{FF2B5EF4-FFF2-40B4-BE49-F238E27FC236}">
                <a16:creationId xmlns:a16="http://schemas.microsoft.com/office/drawing/2014/main" xmlns="" id="{E41DE361-0AA3-4136-8890-831E7857E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33" r="15805" b="-2"/>
          <a:stretch/>
        </p:blipFill>
        <p:spPr bwMode="auto">
          <a:xfrm>
            <a:off x="8975074" y="622078"/>
            <a:ext cx="2580895" cy="28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3912EF-AC2D-4CE8-BCB6-7C0A0704977B}"/>
              </a:ext>
            </a:extLst>
          </p:cNvPr>
          <p:cNvSpPr txBox="1"/>
          <p:nvPr/>
        </p:nvSpPr>
        <p:spPr>
          <a:xfrm>
            <a:off x="3325732" y="3605145"/>
            <a:ext cx="4910703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/>
              <a:t>Figure 6: Signage renderings for bicycle route.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70A3ED-FAC3-4D92-BF31-D8FA813A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07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C4E3C3E-9D00-4EF2-BD86-FE5C6A02396C}"/>
              </a:ext>
            </a:extLst>
          </p:cNvPr>
          <p:cNvSpPr txBox="1"/>
          <p:nvPr/>
        </p:nvSpPr>
        <p:spPr>
          <a:xfrm>
            <a:off x="581312" y="6137678"/>
            <a:ext cx="32600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pc="31">
                <a:latin typeface="+mj-lt"/>
                <a:ea typeface="Yu Mincho"/>
                <a:cs typeface="Arial"/>
              </a:rPr>
              <a:t>Figure 7: Phasing map.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7192EA1-088E-43B9-A0DB-36C109BA4062}"/>
              </a:ext>
            </a:extLst>
          </p:cNvPr>
          <p:cNvGrpSpPr/>
          <p:nvPr/>
        </p:nvGrpSpPr>
        <p:grpSpPr>
          <a:xfrm>
            <a:off x="662773" y="150237"/>
            <a:ext cx="9871123" cy="5987441"/>
            <a:chOff x="662773" y="150237"/>
            <a:chExt cx="9871123" cy="5987441"/>
          </a:xfrm>
        </p:grpSpPr>
        <p:pic>
          <p:nvPicPr>
            <p:cNvPr id="20" name="Picture 19" descr="A map of a circuit board&#10;&#10;Description automatically generated">
              <a:extLst>
                <a:ext uri="{FF2B5EF4-FFF2-40B4-BE49-F238E27FC236}">
                  <a16:creationId xmlns:a16="http://schemas.microsoft.com/office/drawing/2014/main" xmlns="" id="{47EBEFA3-37CB-4330-A2B6-CAEFAA57810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2773" y="150237"/>
              <a:ext cx="9871123" cy="598744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02E6320-496A-4316-9467-E53F94CFAB4B}"/>
                </a:ext>
              </a:extLst>
            </p:cNvPr>
            <p:cNvSpPr/>
            <p:nvPr/>
          </p:nvSpPr>
          <p:spPr>
            <a:xfrm>
              <a:off x="4987320" y="655227"/>
              <a:ext cx="5415995" cy="4257541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 w="127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8F3B604B-3E25-4931-96AE-104114698C13}"/>
                </a:ext>
              </a:extLst>
            </p:cNvPr>
            <p:cNvSpPr/>
            <p:nvPr/>
          </p:nvSpPr>
          <p:spPr>
            <a:xfrm>
              <a:off x="1072923" y="879271"/>
              <a:ext cx="3914397" cy="1960168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DF568455-9639-4995-9601-3359EE019527}"/>
                </a:ext>
              </a:extLst>
            </p:cNvPr>
            <p:cNvSpPr/>
            <p:nvPr/>
          </p:nvSpPr>
          <p:spPr>
            <a:xfrm>
              <a:off x="1951350" y="2839441"/>
              <a:ext cx="2582945" cy="2235575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 w="127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F2DA22B-0516-41BA-8E07-E7239FE651CD}"/>
                </a:ext>
              </a:extLst>
            </p:cNvPr>
            <p:cNvSpPr txBox="1"/>
            <p:nvPr/>
          </p:nvSpPr>
          <p:spPr>
            <a:xfrm>
              <a:off x="2081341" y="3285080"/>
              <a:ext cx="2139641" cy="134429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Arial" panose="020B0604020202020204" pitchFamily="34" charset="0"/>
                </a:rPr>
                <a:t>Phase III (TAP)</a:t>
              </a:r>
            </a:p>
            <a:p>
              <a:pPr algn="ctr">
                <a:lnSpc>
                  <a:spcPct val="107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Arial" panose="020B0604020202020204" pitchFamily="34" charset="0"/>
                </a:rPr>
                <a:t>Expanded connectivity</a:t>
              </a:r>
            </a:p>
          </p:txBody>
        </p: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xmlns="" id="{3DC90FA3-AFB8-42A0-A35D-6F0D0C0DD756}"/>
                </a:ext>
              </a:extLst>
            </p:cNvPr>
            <p:cNvSpPr txBox="1"/>
            <p:nvPr/>
          </p:nvSpPr>
          <p:spPr>
            <a:xfrm>
              <a:off x="1951350" y="1197637"/>
              <a:ext cx="2399625" cy="92186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Arial" panose="020B0604020202020204" pitchFamily="34" charset="0"/>
                </a:rPr>
                <a:t>Phase I (TAP)</a:t>
              </a:r>
              <a:endParaRPr lang="en-US" sz="3600">
                <a:latin typeface="Times New Roman" panose="02020603050405020304" pitchFamily="18" charset="0"/>
                <a:ea typeface="Yu Mincho" panose="02020400000000000000" pitchFamily="18" charset="-128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Arial" panose="020B0604020202020204" pitchFamily="34" charset="0"/>
                </a:rPr>
                <a:t>Destinations</a:t>
              </a:r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xmlns="" id="{A3893830-1C60-433C-B060-BA49FC2029A3}"/>
                </a:ext>
              </a:extLst>
            </p:cNvPr>
            <p:cNvSpPr txBox="1"/>
            <p:nvPr/>
          </p:nvSpPr>
          <p:spPr>
            <a:xfrm>
              <a:off x="5865747" y="1363148"/>
              <a:ext cx="2285620" cy="169614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Arial" panose="020B0604020202020204" pitchFamily="34" charset="0"/>
                </a:rPr>
                <a:t>Phase II (WDNR/RTP)</a:t>
              </a:r>
            </a:p>
            <a:p>
              <a:pPr algn="ctr">
                <a:lnSpc>
                  <a:spcPct val="107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Arial" panose="020B0604020202020204" pitchFamily="34" charset="0"/>
                </a:rPr>
                <a:t>Cole Acres connectivity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6B5DCC5-80EF-471D-911C-C5C9A540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83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42BA899-98A1-4608-AC6E-D7E9B4673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err="1">
                <a:solidFill>
                  <a:srgbClr val="000000"/>
                </a:solidFill>
              </a:rPr>
              <a:t>WisDot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4612C17-01D8-450C-9FB9-5F8BD9431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9527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/>
              <a:t>Transportation Alternatives Program</a:t>
            </a:r>
          </a:p>
          <a:p>
            <a:pPr lvl="1"/>
            <a:r>
              <a:rPr lang="en-US" sz="2000"/>
              <a:t>Promotes bicycle and pedestrian facilities to reduce vehicles on the roadway</a:t>
            </a:r>
          </a:p>
          <a:p>
            <a:pPr lvl="1"/>
            <a:r>
              <a:rPr lang="en-US" sz="2000"/>
              <a:t>Up to an 80% reimbursement of project costs</a:t>
            </a:r>
          </a:p>
          <a:p>
            <a:pPr lvl="1"/>
            <a:r>
              <a:rPr lang="en-US" sz="2000"/>
              <a:t>Phase I and Phase III qualify 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309EAC9-A91C-4870-9C03-5CB197298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8" y="3143249"/>
            <a:ext cx="4253484" cy="29527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>
                <a:ea typeface="+mn-lt"/>
                <a:cs typeface="+mn-lt"/>
              </a:rPr>
              <a:t>Recreational Trails Program</a:t>
            </a:r>
            <a:endParaRPr lang="en-US" sz="2400"/>
          </a:p>
          <a:p>
            <a:r>
              <a:rPr lang="en-US" sz="2400">
                <a:ea typeface="+mn-lt"/>
                <a:cs typeface="+mn-lt"/>
              </a:rPr>
              <a:t>Stewardship Local Assistance</a:t>
            </a:r>
          </a:p>
          <a:p>
            <a:r>
              <a:rPr lang="en-US" sz="2400">
                <a:ea typeface="+mn-lt"/>
                <a:cs typeface="+mn-lt"/>
              </a:rPr>
              <a:t>Federal Land &amp; Water Conservation Fund</a:t>
            </a:r>
          </a:p>
          <a:p>
            <a:pPr lvl="1"/>
            <a:r>
              <a:rPr lang="en-US" sz="2000"/>
              <a:t>Up to 50% cost share</a:t>
            </a:r>
          </a:p>
          <a:p>
            <a:pPr lvl="1"/>
            <a:r>
              <a:rPr lang="en-US" sz="2000"/>
              <a:t>Phase II qualifies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F7503A3-5378-4497-A3CF-81D84D73D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7" y="2313435"/>
            <a:ext cx="3350099" cy="704087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WDNR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C35A5-374E-4018-8F48-0CE95117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Grant funding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3032F1-B558-4396-91EF-00863D1A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24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295A7-08E8-402D-A27D-3D1A5951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sz="4000"/>
              <a:t>Cost Estimate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EF32829-0603-4CF6-BC57-C0F6E13F7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030076"/>
              </p:ext>
            </p:extLst>
          </p:nvPr>
        </p:nvGraphicFramePr>
        <p:xfrm>
          <a:off x="950258" y="3003175"/>
          <a:ext cx="10319192" cy="2814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658">
                  <a:extLst>
                    <a:ext uri="{9D8B030D-6E8A-4147-A177-3AD203B41FA5}">
                      <a16:colId xmlns:a16="http://schemas.microsoft.com/office/drawing/2014/main" xmlns="" val="15493537"/>
                    </a:ext>
                  </a:extLst>
                </a:gridCol>
                <a:gridCol w="1339154">
                  <a:extLst>
                    <a:ext uri="{9D8B030D-6E8A-4147-A177-3AD203B41FA5}">
                      <a16:colId xmlns:a16="http://schemas.microsoft.com/office/drawing/2014/main" xmlns="" val="2464470236"/>
                    </a:ext>
                  </a:extLst>
                </a:gridCol>
                <a:gridCol w="1259525">
                  <a:extLst>
                    <a:ext uri="{9D8B030D-6E8A-4147-A177-3AD203B41FA5}">
                      <a16:colId xmlns:a16="http://schemas.microsoft.com/office/drawing/2014/main" xmlns="" val="335160893"/>
                    </a:ext>
                  </a:extLst>
                </a:gridCol>
                <a:gridCol w="1363888">
                  <a:extLst>
                    <a:ext uri="{9D8B030D-6E8A-4147-A177-3AD203B41FA5}">
                      <a16:colId xmlns:a16="http://schemas.microsoft.com/office/drawing/2014/main" xmlns="" val="1664623985"/>
                    </a:ext>
                  </a:extLst>
                </a:gridCol>
                <a:gridCol w="1214262">
                  <a:extLst>
                    <a:ext uri="{9D8B030D-6E8A-4147-A177-3AD203B41FA5}">
                      <a16:colId xmlns:a16="http://schemas.microsoft.com/office/drawing/2014/main" xmlns="" val="2972836944"/>
                    </a:ext>
                  </a:extLst>
                </a:gridCol>
                <a:gridCol w="1457871">
                  <a:extLst>
                    <a:ext uri="{9D8B030D-6E8A-4147-A177-3AD203B41FA5}">
                      <a16:colId xmlns:a16="http://schemas.microsoft.com/office/drawing/2014/main" xmlns="" val="610727086"/>
                    </a:ext>
                  </a:extLst>
                </a:gridCol>
                <a:gridCol w="1272987">
                  <a:extLst>
                    <a:ext uri="{9D8B030D-6E8A-4147-A177-3AD203B41FA5}">
                      <a16:colId xmlns:a16="http://schemas.microsoft.com/office/drawing/2014/main" xmlns="" val="3169069654"/>
                    </a:ext>
                  </a:extLst>
                </a:gridCol>
                <a:gridCol w="1308847">
                  <a:extLst>
                    <a:ext uri="{9D8B030D-6E8A-4147-A177-3AD203B41FA5}">
                      <a16:colId xmlns:a16="http://schemas.microsoft.com/office/drawing/2014/main" xmlns="" val="931759796"/>
                    </a:ext>
                  </a:extLst>
                </a:gridCol>
              </a:tblGrid>
              <a:tr h="68131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Project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Sidewalk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Curb Ramp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Asphalt Paving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Signage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Total Cost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Grant Funding</a:t>
                      </a: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City Cost</a:t>
                      </a:r>
                    </a:p>
                  </a:txBody>
                  <a:tcPr marL="135408" marR="135408" marT="67704" marB="67704" anchor="b"/>
                </a:tc>
                <a:extLst>
                  <a:ext uri="{0D108BD9-81ED-4DB2-BD59-A6C34878D82A}">
                    <a16:rowId xmlns:a16="http://schemas.microsoft.com/office/drawing/2014/main" xmlns="" val="1252940473"/>
                  </a:ext>
                </a:extLst>
              </a:tr>
              <a:tr h="53788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effectLst/>
                        </a:rPr>
                        <a:t>Phase 1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 $59,000 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 $4,000 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-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 $900 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 $63,900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$51,120</a:t>
                      </a: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$12,780</a:t>
                      </a:r>
                    </a:p>
                  </a:txBody>
                  <a:tcPr marL="135408" marR="135408" marT="67704" marB="67704" anchor="b"/>
                </a:tc>
                <a:extLst>
                  <a:ext uri="{0D108BD9-81ED-4DB2-BD59-A6C34878D82A}">
                    <a16:rowId xmlns:a16="http://schemas.microsoft.com/office/drawing/2014/main" xmlns="" val="3515410972"/>
                  </a:ext>
                </a:extLst>
              </a:tr>
              <a:tr h="49305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effectLst/>
                        </a:rPr>
                        <a:t>Phase 2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 $60,000 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-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 $80,000 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-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 $140,000 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$80,000</a:t>
                      </a:r>
                      <a:endParaRPr lang="en-US" dirty="0"/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$60,000</a:t>
                      </a:r>
                    </a:p>
                  </a:txBody>
                  <a:tcPr marL="135408" marR="135408" marT="67704" marB="67704" anchor="b"/>
                </a:tc>
                <a:extLst>
                  <a:ext uri="{0D108BD9-81ED-4DB2-BD59-A6C34878D82A}">
                    <a16:rowId xmlns:a16="http://schemas.microsoft.com/office/drawing/2014/main" xmlns="" val="2989007541"/>
                  </a:ext>
                </a:extLst>
              </a:tr>
              <a:tr h="54684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effectLst/>
                        </a:rPr>
                        <a:t>Phase 3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 $126,000 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 $2,000 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-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 $600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 $128, 600 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$102,880</a:t>
                      </a: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>
                          <a:effectLst/>
                        </a:rPr>
                        <a:t>$25,720</a:t>
                      </a:r>
                    </a:p>
                  </a:txBody>
                  <a:tcPr marL="135408" marR="135408" marT="67704" marB="67704" anchor="b"/>
                </a:tc>
                <a:extLst>
                  <a:ext uri="{0D108BD9-81ED-4DB2-BD59-A6C34878D82A}">
                    <a16:rowId xmlns:a16="http://schemas.microsoft.com/office/drawing/2014/main" xmlns="" val="1698620743"/>
                  </a:ext>
                </a:extLst>
              </a:tr>
              <a:tr h="55581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dirty="0">
                          <a:effectLst/>
                        </a:rPr>
                        <a:t>Total 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 $245,000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 $6,000 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 $80,000 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dirty="0">
                          <a:effectLst/>
                        </a:rPr>
                        <a:t> $1,500 </a:t>
                      </a:r>
                      <a:endParaRPr lang="en-US" sz="3100" b="0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dirty="0">
                          <a:effectLst/>
                        </a:rPr>
                        <a:t> $332,500</a:t>
                      </a:r>
                      <a:endParaRPr lang="en-US" sz="3100" b="1" i="0" dirty="0">
                        <a:effectLst/>
                      </a:endParaRP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effectLst/>
                        </a:rPr>
                        <a:t>$234,000</a:t>
                      </a:r>
                    </a:p>
                  </a:txBody>
                  <a:tcPr marL="135408" marR="135408" marT="67704" marB="67704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effectLst/>
                          <a:highlight>
                            <a:srgbClr val="FFFF00"/>
                          </a:highlight>
                        </a:rPr>
                        <a:t>$98,500</a:t>
                      </a:r>
                    </a:p>
                  </a:txBody>
                  <a:tcPr marL="135408" marR="135408" marT="67704" marB="67704" anchor="b"/>
                </a:tc>
                <a:extLst>
                  <a:ext uri="{0D108BD9-81ED-4DB2-BD59-A6C34878D82A}">
                    <a16:rowId xmlns:a16="http://schemas.microsoft.com/office/drawing/2014/main" xmlns="" val="38658419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36BD64-02B5-4BB0-8E43-0A8E842AAE3C}"/>
              </a:ext>
            </a:extLst>
          </p:cNvPr>
          <p:cNvSpPr txBox="1"/>
          <p:nvPr/>
        </p:nvSpPr>
        <p:spPr>
          <a:xfrm>
            <a:off x="1759618" y="2451370"/>
            <a:ext cx="273421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Table 1: Final cost estimate.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30F9B1-C438-4D61-8C63-8CD114FE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E10830-F413-4DAE-91F6-39A203FAFC8C}"/>
              </a:ext>
            </a:extLst>
          </p:cNvPr>
          <p:cNvSpPr txBox="1"/>
          <p:nvPr/>
        </p:nvSpPr>
        <p:spPr>
          <a:xfrm>
            <a:off x="1201270" y="603324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*sidewalk on one side of the road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770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8C4E4-5104-449F-B25E-24FB3AE1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72A30E-AF4F-4CD1-A208-21107EA8F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123" y="2615470"/>
            <a:ext cx="8549753" cy="3593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sz="2800" dirty="0"/>
              <a:t>Top priority is completing Phase I </a:t>
            </a:r>
            <a:endParaRPr lang="en-US" dirty="0"/>
          </a:p>
          <a:p>
            <a:pPr marL="456565" lvl="1" indent="-227965"/>
            <a:r>
              <a:rPr lang="en-US" sz="2400" dirty="0"/>
              <a:t>Lowest cost</a:t>
            </a:r>
          </a:p>
          <a:p>
            <a:pPr marL="456565" lvl="1" indent="-227965"/>
            <a:r>
              <a:rPr lang="en-US" sz="2400" dirty="0"/>
              <a:t>Connects all desired locations (excluding Cole Acres)</a:t>
            </a:r>
          </a:p>
          <a:p>
            <a:pPr marL="456565" lvl="1" indent="-227965"/>
            <a:r>
              <a:rPr lang="en-US" sz="2400" dirty="0"/>
              <a:t>$63,900 before grants</a:t>
            </a:r>
          </a:p>
          <a:p>
            <a:pPr marL="456565" lvl="1" indent="-227965"/>
            <a:r>
              <a:rPr lang="en-US" sz="2400" dirty="0"/>
              <a:t>$12,780 after grants</a:t>
            </a:r>
          </a:p>
          <a:p>
            <a:pPr marL="227965" indent="-227965"/>
            <a:r>
              <a:rPr lang="en-US" sz="2800" dirty="0"/>
              <a:t>Phase II and Phase III to be determined</a:t>
            </a:r>
          </a:p>
          <a:p>
            <a:pPr marL="456565" lvl="1" indent="-227965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898A34-2D6F-43F3-A018-69569C85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256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3E1C3D-633C-4756-B09B-9AD080714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95DAF8-54BC-4834-A4B1-7DD2F7AFE5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DCCB7-036F-41AF-88A2-C15932B5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0749FBA-38AC-4BDA-9F96-652977DF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4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642BF-7120-4DB0-8360-DA4D02D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8EE95E-A054-427F-A19A-52054A16C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012" y="2705781"/>
            <a:ext cx="9280088" cy="3364819"/>
          </a:xfrm>
        </p:spPr>
        <p:txBody>
          <a:bodyPr vert="horz" lIns="91440" tIns="45720" rIns="91440" bIns="45720" numCol="2" rtlCol="0" anchor="t">
            <a:normAutofit lnSpcReduction="10000"/>
          </a:bodyPr>
          <a:lstStyle/>
          <a:p>
            <a:pPr marL="227965" indent="-227965"/>
            <a:r>
              <a:rPr lang="en-US" sz="3200" dirty="0"/>
              <a:t>Senior Design Overview</a:t>
            </a:r>
          </a:p>
          <a:p>
            <a:pPr marL="227965" indent="-227965"/>
            <a:r>
              <a:rPr lang="en-US" sz="3200" dirty="0"/>
              <a:t>Project Objectives</a:t>
            </a:r>
          </a:p>
          <a:p>
            <a:pPr marL="227965" indent="-227965"/>
            <a:r>
              <a:rPr lang="en-US" sz="3200" dirty="0"/>
              <a:t>Cross Sections</a:t>
            </a:r>
          </a:p>
          <a:p>
            <a:pPr marL="227965" indent="-227965"/>
            <a:r>
              <a:rPr lang="en-US" sz="3200" dirty="0"/>
              <a:t>Route Alternatives</a:t>
            </a:r>
          </a:p>
          <a:p>
            <a:pPr marL="227965" indent="-227965"/>
            <a:r>
              <a:rPr lang="en-US" sz="3200" dirty="0"/>
              <a:t>Sidewalk Condition</a:t>
            </a:r>
          </a:p>
          <a:p>
            <a:pPr marL="227965" indent="-227965"/>
            <a:r>
              <a:rPr lang="en-US" sz="3200" dirty="0"/>
              <a:t>Signage</a:t>
            </a:r>
          </a:p>
          <a:p>
            <a:pPr marL="227965" indent="-227965"/>
            <a:r>
              <a:rPr lang="en-US" sz="3200" dirty="0"/>
              <a:t>Project Phasing</a:t>
            </a:r>
          </a:p>
          <a:p>
            <a:pPr marL="227965" indent="-227965"/>
            <a:r>
              <a:rPr lang="en-US" sz="3200" dirty="0"/>
              <a:t>Final Cost Estimate</a:t>
            </a:r>
          </a:p>
          <a:p>
            <a:pPr marL="227965" indent="-227965"/>
            <a:r>
              <a:rPr lang="en-US" sz="3200" dirty="0"/>
              <a:t>Grant Funding</a:t>
            </a:r>
          </a:p>
          <a:p>
            <a:pPr marL="227965" indent="-227965"/>
            <a:r>
              <a:rPr lang="en-US" sz="3200" dirty="0"/>
              <a:t>Conclusion</a:t>
            </a:r>
          </a:p>
          <a:p>
            <a:pPr marL="227965" indent="-227965"/>
            <a:r>
              <a:rPr lang="en-US" sz="3200" dirty="0"/>
              <a:t>Questions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C35036E-C850-441B-A787-B81A2C28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02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5F0EE-4100-4646-A84E-B80FAC15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Senior design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1999AE-14A1-4871-B9FD-5CEE7735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2638048"/>
            <a:ext cx="7291421" cy="3101983"/>
          </a:xfrm>
        </p:spPr>
        <p:txBody>
          <a:bodyPr>
            <a:normAutofit/>
          </a:bodyPr>
          <a:lstStyle/>
          <a:p>
            <a:r>
              <a:rPr lang="en-US" sz="2800"/>
              <a:t>Students are assigned to a real-world project to learn and develop professional skills</a:t>
            </a:r>
          </a:p>
          <a:p>
            <a:r>
              <a:rPr lang="en-US" sz="2800"/>
              <a:t>Students must complete project objectives set by the client</a:t>
            </a:r>
          </a:p>
          <a:p>
            <a:r>
              <a:rPr lang="en-US" sz="2800"/>
              <a:t>A final recommendation must be provided at the end of the semester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DF79E5-4A7F-4E6D-A9BA-CB01C3DD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30" name="Picture 6" descr="UW-Platteville Virtual Career Fair">
            <a:extLst>
              <a:ext uri="{FF2B5EF4-FFF2-40B4-BE49-F238E27FC236}">
                <a16:creationId xmlns:a16="http://schemas.microsoft.com/office/drawing/2014/main" xmlns="" id="{56FA59F6-0959-4891-9F65-807C0B5AE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2408" y="2638048"/>
            <a:ext cx="3050310" cy="22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703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642BF-7120-4DB0-8360-DA4D02DD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8EE95E-A054-427F-A19A-52054A16C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443" y="2647475"/>
            <a:ext cx="9133114" cy="34918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/>
              <a:t>Connect popular destinations determined by community surveys</a:t>
            </a:r>
          </a:p>
          <a:p>
            <a:r>
              <a:rPr lang="en-US" sz="2600"/>
              <a:t>Assess condition of Cuba City’s sidewalk</a:t>
            </a:r>
          </a:p>
          <a:p>
            <a:r>
              <a:rPr lang="en-US" sz="2600"/>
              <a:t>Devise a plan to replace/build new sidewalk where needed</a:t>
            </a:r>
          </a:p>
          <a:p>
            <a:r>
              <a:rPr lang="en-US" sz="2600"/>
              <a:t>Provide a cost estimate for project</a:t>
            </a:r>
          </a:p>
          <a:p>
            <a:r>
              <a:rPr lang="en-US" sz="2600"/>
              <a:t>Identify potential funding sources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A57068-2DF3-4AED-9070-7AE6D016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A918-A8E4-4E80-B4D5-5A022F252E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723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xmlns="" id="{1660E788-AFA9-4A1B-9991-6AA74632A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642BF-7120-4DB0-8360-DA4D02DD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Community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8EE95E-A054-427F-A19A-52054A16C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Comprehensive Plan</a:t>
            </a:r>
          </a:p>
          <a:p>
            <a:r>
              <a:rPr lang="en-US" sz="2400">
                <a:solidFill>
                  <a:schemeClr val="bg1"/>
                </a:solidFill>
              </a:rPr>
              <a:t>Community surveys</a:t>
            </a:r>
          </a:p>
          <a:p>
            <a:r>
              <a:rPr lang="en-US" sz="2400">
                <a:solidFill>
                  <a:schemeClr val="bg1"/>
                </a:solidFill>
              </a:rPr>
              <a:t>Student surveys</a:t>
            </a:r>
          </a:p>
          <a:p>
            <a:pPr lvl="1"/>
            <a:endParaRPr lang="en-US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26589B8-91B7-4525-BD15-13897AB3F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03440" y="1245717"/>
            <a:ext cx="7212916" cy="373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A57068-2DF3-4AED-9070-7AE6D016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B11A918-A8E4-4E80-B4D5-5A022F252E3D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AE34CE5-DCE1-414F-B000-FDA36DD67E61}"/>
              </a:ext>
            </a:extLst>
          </p:cNvPr>
          <p:cNvSpPr txBox="1"/>
          <p:nvPr/>
        </p:nvSpPr>
        <p:spPr>
          <a:xfrm>
            <a:off x="4803440" y="4978400"/>
            <a:ext cx="62507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Figure 1: Survey question results from comprehensive plan.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26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0966B001-C8D7-4D24-91ED-7E9201BEA9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509" r="12509"/>
          <a:stretch/>
        </p:blipFill>
        <p:spPr>
          <a:xfrm>
            <a:off x="-16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0F3446F8-D1BD-4AD7-9317-F12D0B123F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1879" r="19545"/>
          <a:stretch/>
        </p:blipFill>
        <p:spPr>
          <a:xfrm>
            <a:off x="5790371" y="11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D2D3B1-589F-40B2-84FD-FF8237906EDC}"/>
              </a:ext>
            </a:extLst>
          </p:cNvPr>
          <p:cNvSpPr txBox="1"/>
          <p:nvPr/>
        </p:nvSpPr>
        <p:spPr>
          <a:xfrm>
            <a:off x="7174887" y="6260206"/>
            <a:ext cx="189539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defTabSz="457178">
              <a:defRPr/>
            </a:pPr>
            <a:r>
              <a:rPr lang="en-US" sz="1100">
                <a:solidFill>
                  <a:srgbClr val="000000"/>
                </a:solidFill>
                <a:latin typeface="Gill Sans MT" panose="020B0502020104020203"/>
              </a:rPr>
              <a:t>    </a:t>
            </a:r>
            <a:r>
              <a:rPr lang="en-US">
                <a:solidFill>
                  <a:srgbClr val="000000"/>
                </a:solidFill>
                <a:latin typeface="Gill Sans MT" panose="020B0502020104020203"/>
              </a:rPr>
              <a:t>  </a:t>
            </a:r>
            <a:r>
              <a:rPr lang="en-US" sz="2800">
                <a:solidFill>
                  <a:srgbClr val="000000"/>
                </a:solidFill>
                <a:latin typeface="Gill Sans MT" panose="020B0502020104020203"/>
              </a:rPr>
              <a:t> 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193DE9-B8A5-40B4-8BE4-AEE02C1CE769}"/>
              </a:ext>
            </a:extLst>
          </p:cNvPr>
          <p:cNvSpPr txBox="1"/>
          <p:nvPr/>
        </p:nvSpPr>
        <p:spPr>
          <a:xfrm>
            <a:off x="3178199" y="1470018"/>
            <a:ext cx="278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defRPr/>
            </a:pPr>
            <a:r>
              <a:rPr lang="en-US" sz="2800">
                <a:solidFill>
                  <a:srgbClr val="002060"/>
                </a:solidFill>
                <a:latin typeface="Gill Sans MT" panose="020B0502020104020203"/>
              </a:rPr>
              <a:t>Without Sidewalk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82AA30-8302-465A-85C3-7B2E78224E2E}"/>
              </a:ext>
            </a:extLst>
          </p:cNvPr>
          <p:cNvSpPr txBox="1"/>
          <p:nvPr/>
        </p:nvSpPr>
        <p:spPr>
          <a:xfrm>
            <a:off x="7355843" y="1470018"/>
            <a:ext cx="278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defRPr/>
            </a:pPr>
            <a:r>
              <a:rPr lang="en-US" sz="2800">
                <a:solidFill>
                  <a:srgbClr val="002060"/>
                </a:solidFill>
                <a:latin typeface="Gill Sans MT" panose="020B0502020104020203"/>
              </a:rPr>
              <a:t>With Sidewalk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90B696-F495-47DA-837C-80FA585161A5}"/>
              </a:ext>
            </a:extLst>
          </p:cNvPr>
          <p:cNvSpPr txBox="1"/>
          <p:nvPr/>
        </p:nvSpPr>
        <p:spPr>
          <a:xfrm>
            <a:off x="3573026" y="6520978"/>
            <a:ext cx="911260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178">
              <a:defRPr/>
            </a:pPr>
            <a:r>
              <a:rPr lang="en-US" sz="1100">
                <a:solidFill>
                  <a:srgbClr val="000000"/>
                </a:solidFill>
                <a:latin typeface="Gill Sans MT" panose="020B0502020104020203"/>
              </a:rPr>
              <a:t>Shared Lane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0C87EF-B5B7-4932-85D2-7AE8DFCC8A87}"/>
              </a:ext>
            </a:extLst>
          </p:cNvPr>
          <p:cNvSpPr txBox="1"/>
          <p:nvPr/>
        </p:nvSpPr>
        <p:spPr>
          <a:xfrm>
            <a:off x="4721715" y="6520978"/>
            <a:ext cx="911260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457178">
              <a:defRPr/>
            </a:pPr>
            <a:r>
              <a:rPr lang="en-US" sz="1100">
                <a:solidFill>
                  <a:srgbClr val="000000"/>
                </a:solidFill>
                <a:latin typeface="Gill Sans MT" panose="020B0502020104020203"/>
              </a:rPr>
              <a:t>Shared Lane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47D2FD-4519-4FA6-B971-3A5EA075B8CE}"/>
              </a:ext>
            </a:extLst>
          </p:cNvPr>
          <p:cNvSpPr txBox="1"/>
          <p:nvPr/>
        </p:nvSpPr>
        <p:spPr>
          <a:xfrm>
            <a:off x="11216800" y="6260206"/>
            <a:ext cx="976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defTabSz="457178">
              <a:defRPr/>
            </a:pPr>
            <a:r>
              <a:rPr lang="en-US" sz="1100">
                <a:solidFill>
                  <a:srgbClr val="000000"/>
                </a:solidFill>
                <a:latin typeface="Gill Sans MT" panose="020B0502020104020203"/>
              </a:rPr>
              <a:t>    </a:t>
            </a:r>
            <a:r>
              <a:rPr lang="en-US">
                <a:solidFill>
                  <a:srgbClr val="000000"/>
                </a:solidFill>
                <a:latin typeface="Gill Sans MT" panose="020B0502020104020203"/>
              </a:rPr>
              <a:t>  </a:t>
            </a:r>
            <a:r>
              <a:rPr lang="en-US" sz="2800">
                <a:solidFill>
                  <a:srgbClr val="000000"/>
                </a:solidFill>
                <a:latin typeface="Gill Sans MT" panose="020B0502020104020203"/>
              </a:rPr>
              <a:t> 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07CEAA5-2B30-429E-B578-64E1AC9CF9AF}"/>
              </a:ext>
            </a:extLst>
          </p:cNvPr>
          <p:cNvSpPr/>
          <p:nvPr/>
        </p:nvSpPr>
        <p:spPr>
          <a:xfrm rot="3900000">
            <a:off x="8563349" y="6292973"/>
            <a:ext cx="886239" cy="157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en-US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58B10E-9821-437B-9136-A3889C3E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3482" y="6371657"/>
            <a:ext cx="365760" cy="365760"/>
          </a:xfrm>
        </p:spPr>
        <p:txBody>
          <a:bodyPr/>
          <a:lstStyle/>
          <a:p>
            <a:fld id="{CB11A918-A8E4-4E80-B4D5-5A022F252E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68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D7ECE57C-C08F-478A-81DB-ECCF83CE7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329" r="4799"/>
          <a:stretch/>
        </p:blipFill>
        <p:spPr>
          <a:xfrm>
            <a:off x="-106099" y="6422"/>
            <a:ext cx="12298099" cy="6841103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B82B58-ED4C-408B-9B90-BE368B5CA05B}"/>
              </a:ext>
            </a:extLst>
          </p:cNvPr>
          <p:cNvSpPr txBox="1"/>
          <p:nvPr/>
        </p:nvSpPr>
        <p:spPr>
          <a:xfrm>
            <a:off x="9623778" y="6393343"/>
            <a:ext cx="2675395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defTabSz="457178">
              <a:defRPr/>
            </a:pPr>
            <a:r>
              <a:rPr lang="en-US" sz="1100">
                <a:solidFill>
                  <a:srgbClr val="FFFFFF"/>
                </a:solidFill>
                <a:latin typeface="Gill Sans MT" panose="020B0502020104020203"/>
              </a:rPr>
              <a:t>        </a:t>
            </a:r>
          </a:p>
          <a:p>
            <a:pPr defTabSz="457178">
              <a:defRPr/>
            </a:pPr>
            <a:endParaRPr lang="en-US" sz="1100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C0621E1-B67D-4EFE-96E3-3237A38336E2}"/>
              </a:ext>
            </a:extLst>
          </p:cNvPr>
          <p:cNvSpPr txBox="1"/>
          <p:nvPr/>
        </p:nvSpPr>
        <p:spPr>
          <a:xfrm>
            <a:off x="5134427" y="6519446"/>
            <a:ext cx="846595" cy="2539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178">
              <a:defRPr/>
            </a:pPr>
            <a:r>
              <a:rPr lang="en-US" sz="1050">
                <a:latin typeface="Gill Sans MT" panose="020B0502020104020203"/>
              </a:rPr>
              <a:t>Shared Lane</a:t>
            </a:r>
            <a:endParaRPr lang="en-US" sz="2000">
              <a:latin typeface="Gill Sans MT" panose="020B0502020104020203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963C28-9758-498C-A0E9-22124FD1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3150" y="6393343"/>
            <a:ext cx="365760" cy="365760"/>
          </a:xfrm>
        </p:spPr>
        <p:txBody>
          <a:bodyPr/>
          <a:lstStyle/>
          <a:p>
            <a:pPr defTabSz="457178">
              <a:defRPr/>
            </a:pPr>
            <a:fld id="{CB11A918-A8E4-4E80-B4D5-5A022F252E3D}" type="slidenum">
              <a:rPr lang="en-US">
                <a:latin typeface="Gill Sans MT" panose="020B0502020104020203"/>
              </a:rPr>
              <a:pPr defTabSz="457178">
                <a:defRPr/>
              </a:pPr>
              <a:t>7</a:t>
            </a:fld>
            <a:endParaRPr lang="en-US">
              <a:latin typeface="Gill Sans MT" panose="020B050202010402020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2F85D9-520F-45EE-8B23-7CA94C200094}"/>
              </a:ext>
            </a:extLst>
          </p:cNvPr>
          <p:cNvSpPr txBox="1"/>
          <p:nvPr/>
        </p:nvSpPr>
        <p:spPr>
          <a:xfrm>
            <a:off x="6353627" y="6519446"/>
            <a:ext cx="846595" cy="2539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178">
              <a:defRPr/>
            </a:pPr>
            <a:r>
              <a:rPr lang="en-US" sz="1050">
                <a:latin typeface="Gill Sans MT" panose="020B0502020104020203"/>
              </a:rPr>
              <a:t>Shared Lane</a:t>
            </a:r>
            <a:endParaRPr lang="en-US" sz="2000"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78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5B8187B-65B3-48A8-9785-D5CED821193B}"/>
              </a:ext>
            </a:extLst>
          </p:cNvPr>
          <p:cNvGrpSpPr>
            <a:grpSpLocks noChangeAspect="1"/>
          </p:cNvGrpSpPr>
          <p:nvPr/>
        </p:nvGrpSpPr>
        <p:grpSpPr>
          <a:xfrm>
            <a:off x="-1" y="0"/>
            <a:ext cx="12346541" cy="6955278"/>
            <a:chOff x="-5751" y="12066"/>
            <a:chExt cx="12466624" cy="7027120"/>
          </a:xfrm>
        </p:grpSpPr>
        <p:pic>
          <p:nvPicPr>
            <p:cNvPr id="3" name="Picture 3" descr="A picture containing chart&#10;&#10;Description automatically generated">
              <a:extLst>
                <a:ext uri="{FF2B5EF4-FFF2-40B4-BE49-F238E27FC236}">
                  <a16:creationId xmlns:a16="http://schemas.microsoft.com/office/drawing/2014/main" xmlns="" id="{54D8D46F-E4AE-4EBC-BCC3-548028FAD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751" y="12066"/>
              <a:ext cx="12466624" cy="698766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1F8BA7BB-AA6A-449D-9E73-010156F5B781}"/>
                </a:ext>
              </a:extLst>
            </p:cNvPr>
            <p:cNvSpPr txBox="1"/>
            <p:nvPr/>
          </p:nvSpPr>
          <p:spPr>
            <a:xfrm>
              <a:off x="7649087" y="6412279"/>
              <a:ext cx="4514279" cy="5286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457178">
                <a:defRPr/>
              </a:pPr>
              <a:r>
                <a:rPr lang="en-US" sz="1100">
                  <a:solidFill>
                    <a:srgbClr val="000000"/>
                  </a:solidFill>
                  <a:latin typeface="Gill Sans MT" panose="020B0502020104020203"/>
                </a:rPr>
                <a:t>    </a:t>
              </a:r>
              <a:r>
                <a:rPr lang="en-US">
                  <a:solidFill>
                    <a:srgbClr val="000000"/>
                  </a:solidFill>
                  <a:latin typeface="Gill Sans MT" panose="020B0502020104020203"/>
                </a:rPr>
                <a:t>  </a:t>
              </a:r>
              <a:r>
                <a:rPr lang="en-US" sz="2800">
                  <a:solidFill>
                    <a:srgbClr val="000000"/>
                  </a:solidFill>
                  <a:latin typeface="Gill Sans MT" panose="020B0502020104020203"/>
                </a:rPr>
                <a:t> </a:t>
              </a:r>
              <a:r>
                <a:rPr lang="en-US">
                  <a:solidFill>
                    <a:srgbClr val="000000"/>
                  </a:solidFill>
                  <a:latin typeface="Gill Sans MT" panose="020B0502020104020203"/>
                </a:rPr>
                <a:t> </a:t>
              </a:r>
              <a:endParaRPr lang="en-US" sz="2800">
                <a:solidFill>
                  <a:srgbClr val="000000"/>
                </a:solidFill>
                <a:latin typeface="Gill Sans MT" panose="020B050202010402020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567951C4-6AD9-484C-A4E9-0CC5828AAC6E}"/>
                </a:ext>
              </a:extLst>
            </p:cNvPr>
            <p:cNvSpPr txBox="1"/>
            <p:nvPr/>
          </p:nvSpPr>
          <p:spPr>
            <a:xfrm>
              <a:off x="5485240" y="6471110"/>
              <a:ext cx="1549123" cy="5286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457178">
                <a:defRPr/>
              </a:pPr>
              <a:endParaRPr lang="en-US" sz="2000">
                <a:solidFill>
                  <a:srgbClr val="000000"/>
                </a:solidFill>
                <a:latin typeface="Gill Sans MT" panose="020B0502020104020203"/>
              </a:endParaRPr>
            </a:p>
          </p:txBody>
        </p:sp>
        <p:pic>
          <p:nvPicPr>
            <p:cNvPr id="7" name="Picture 7" descr="A picture containing diagram&#10;&#10;Description automatically generated">
              <a:extLst>
                <a:ext uri="{FF2B5EF4-FFF2-40B4-BE49-F238E27FC236}">
                  <a16:creationId xmlns:a16="http://schemas.microsoft.com/office/drawing/2014/main" xmlns="" id="{2FC66B1F-4ED7-4A72-92B8-A22847990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7114" y="6410536"/>
              <a:ext cx="704850" cy="628650"/>
            </a:xfrm>
            <a:prstGeom prst="rect">
              <a:avLst/>
            </a:prstGeom>
          </p:spPr>
        </p:pic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84DA4205-A007-4A98-AF9B-59231187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6139" y="6333055"/>
            <a:ext cx="365760" cy="365760"/>
          </a:xfrm>
        </p:spPr>
        <p:txBody>
          <a:bodyPr/>
          <a:lstStyle/>
          <a:p>
            <a:fld id="{CB11A918-A8E4-4E80-B4D5-5A022F252E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7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19501C6-F015-4273-AF88-E0F6C8538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A677DB7-5829-45BD-9754-5EC484CC4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FBF69-4C6E-4957-A928-E0E24370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 defTabSz="914400"/>
            <a:r>
              <a:rPr lang="en-US" sz="4000"/>
              <a:t>Crash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7014D1-9BF3-4DD4-8888-6924447CC65B}"/>
              </a:ext>
            </a:extLst>
          </p:cNvPr>
          <p:cNvSpPr txBox="1"/>
          <p:nvPr/>
        </p:nvSpPr>
        <p:spPr>
          <a:xfrm>
            <a:off x="396815" y="6018362"/>
            <a:ext cx="359146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Figure 2: Crash locations since 2001 reported to WisDOT</a:t>
            </a:r>
          </a:p>
          <a:p>
            <a:pPr algn="l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71B81F7-1B5C-4902-874C-B4DB4841FA75}"/>
              </a:ext>
            </a:extLst>
          </p:cNvPr>
          <p:cNvGrpSpPr/>
          <p:nvPr/>
        </p:nvGrpSpPr>
        <p:grpSpPr>
          <a:xfrm>
            <a:off x="5274443" y="0"/>
            <a:ext cx="6520742" cy="6858000"/>
            <a:chOff x="1" y="0"/>
            <a:chExt cx="7434144" cy="6858000"/>
          </a:xfrm>
        </p:grpSpPr>
        <p:pic>
          <p:nvPicPr>
            <p:cNvPr id="18" name="Picture 17" descr="Diagram&#10;&#10;Description automatically generated">
              <a:extLst>
                <a:ext uri="{FF2B5EF4-FFF2-40B4-BE49-F238E27FC236}">
                  <a16:creationId xmlns:a16="http://schemas.microsoft.com/office/drawing/2014/main" xmlns="" id="{EA71959A-152A-4880-9110-BDCBE9AA3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7434144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63F3E37-E84F-430F-ADB8-CC18B8A881A2}"/>
                </a:ext>
              </a:extLst>
            </p:cNvPr>
            <p:cNvSpPr/>
            <p:nvPr/>
          </p:nvSpPr>
          <p:spPr>
            <a:xfrm>
              <a:off x="1952702" y="1228436"/>
              <a:ext cx="316207" cy="286327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49401FEC-5BB0-484E-8525-711BBB64AB45}"/>
                </a:ext>
              </a:extLst>
            </p:cNvPr>
            <p:cNvSpPr/>
            <p:nvPr/>
          </p:nvSpPr>
          <p:spPr>
            <a:xfrm>
              <a:off x="5342879" y="5686879"/>
              <a:ext cx="316207" cy="286328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xmlns="" id="{C4CE6063-83FB-41B3-8775-1F7C7CFA12E3}"/>
                </a:ext>
              </a:extLst>
            </p:cNvPr>
            <p:cNvSpPr txBox="1"/>
            <p:nvPr/>
          </p:nvSpPr>
          <p:spPr>
            <a:xfrm>
              <a:off x="5676788" y="5617593"/>
              <a:ext cx="1757357" cy="11911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Yu Mincho" panose="02020400000000000000" pitchFamily="18" charset="-128"/>
                  <a:cs typeface="Arial" panose="020B0604020202020204" pitchFamily="34" charset="0"/>
                </a:rPr>
                <a:t>Reported as ped/bike involved (2 total)</a:t>
              </a:r>
              <a:endParaRPr lang="en-US" sz="240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689D819-648E-4D40-8DBB-6A1305B61063}"/>
                </a:ext>
              </a:extLst>
            </p:cNvPr>
            <p:cNvSpPr/>
            <p:nvPr/>
          </p:nvSpPr>
          <p:spPr>
            <a:xfrm>
              <a:off x="2580868" y="3285834"/>
              <a:ext cx="316207" cy="286327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9EC7B5-3640-42C7-8EB3-D76E7A86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0712" y="6309361"/>
            <a:ext cx="36576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CB11A918-A8E4-4E80-B4D5-5A022F252E3D}" type="slidenum">
              <a:rPr lang="en-US" smtClean="0"/>
              <a:pPr defTabSz="45720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92384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419</Words>
  <Application>Microsoft Office PowerPoint</Application>
  <PresentationFormat>Custom</PresentationFormat>
  <Paragraphs>158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Parcel</vt:lpstr>
      <vt:lpstr>Cuba City Multi-Use Trail</vt:lpstr>
      <vt:lpstr>Outline</vt:lpstr>
      <vt:lpstr>Senior design overview</vt:lpstr>
      <vt:lpstr>Project Objectives</vt:lpstr>
      <vt:lpstr>Community Input</vt:lpstr>
      <vt:lpstr>Slide 6</vt:lpstr>
      <vt:lpstr>Slide 7</vt:lpstr>
      <vt:lpstr>Slide 8</vt:lpstr>
      <vt:lpstr>Crash Data</vt:lpstr>
      <vt:lpstr>Selected Route</vt:lpstr>
      <vt:lpstr>Sidewalk Condition Examples</vt:lpstr>
      <vt:lpstr>Sidewalk condition map</vt:lpstr>
      <vt:lpstr>Sidewalk addition Map</vt:lpstr>
      <vt:lpstr>Route signage</vt:lpstr>
      <vt:lpstr>Slide 15</vt:lpstr>
      <vt:lpstr>Grant funding</vt:lpstr>
      <vt:lpstr>Cost Estimate</vt:lpstr>
      <vt:lpstr>Conclusion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 City Multi-Use Trail</dc:title>
  <dc:creator>Dustin J Moles</dc:creator>
  <cp:lastModifiedBy>Owner</cp:lastModifiedBy>
  <cp:revision>92</cp:revision>
  <dcterms:created xsi:type="dcterms:W3CDTF">2020-11-20T02:39:37Z</dcterms:created>
  <dcterms:modified xsi:type="dcterms:W3CDTF">2020-12-03T00:52:38Z</dcterms:modified>
</cp:coreProperties>
</file>